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6858000" cx="12192000"/>
  <p:notesSz cx="6858000" cy="9144000"/>
  <p:embeddedFontLst>
    <p:embeddedFont>
      <p:font typeface="Nunito SemiBold"/>
      <p:regular r:id="rId20"/>
      <p:bold r:id="rId21"/>
      <p:italic r:id="rId22"/>
      <p:boldItalic r:id="rId23"/>
    </p:embeddedFont>
    <p:embeddedFont>
      <p:font typeface="Dosis"/>
      <p:regular r:id="rId24"/>
      <p:bold r:id="rId25"/>
    </p:embeddedFont>
    <p:embeddedFont>
      <p:font typeface="Dosis ExtraBold"/>
      <p:bold r:id="rId26"/>
    </p:embeddedFont>
    <p:embeddedFont>
      <p:font typeface="Nunito"/>
      <p:regular r:id="rId27"/>
      <p:bold r:id="rId28"/>
      <p:italic r:id="rId29"/>
      <p:boldItalic r:id="rId30"/>
    </p:embeddedFont>
    <p:embeddedFont>
      <p:font typeface="Inter ExtraBold"/>
      <p:bold r:id="rId31"/>
    </p:embeddedFont>
    <p:embeddedFont>
      <p:font typeface="Dosis Medium"/>
      <p:regular r:id="rId32"/>
      <p:bold r:id="rId33"/>
    </p:embeddedFont>
    <p:embeddedFont>
      <p:font typeface="Nunito Light"/>
      <p:regular r:id="rId34"/>
      <p:bold r:id="rId35"/>
      <p:italic r:id="rId36"/>
      <p:boldItalic r:id="rId37"/>
    </p:embeddedFont>
    <p:embeddedFont>
      <p:font typeface="Inter Black"/>
      <p:bold r:id="rId38"/>
    </p:embeddedFont>
    <p:embeddedFont>
      <p:font typeface="Dosis SemiBold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DosisSemiBold-bold.fntdata"/><Relationship Id="rId20" Type="http://schemas.openxmlformats.org/officeDocument/2006/relationships/font" Target="fonts/NunitoSemiBold-regular.fntdata"/><Relationship Id="rId22" Type="http://schemas.openxmlformats.org/officeDocument/2006/relationships/font" Target="fonts/NunitoSemiBold-italic.fntdata"/><Relationship Id="rId21" Type="http://schemas.openxmlformats.org/officeDocument/2006/relationships/font" Target="fonts/NunitoSemiBold-bold.fntdata"/><Relationship Id="rId24" Type="http://schemas.openxmlformats.org/officeDocument/2006/relationships/font" Target="fonts/Dosis-regular.fntdata"/><Relationship Id="rId23" Type="http://schemas.openxmlformats.org/officeDocument/2006/relationships/font" Target="fonts/NunitoSemiBold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DosisExtraBold-bold.fntdata"/><Relationship Id="rId25" Type="http://schemas.openxmlformats.org/officeDocument/2006/relationships/font" Target="fonts/Dosis-bold.fntdata"/><Relationship Id="rId28" Type="http://schemas.openxmlformats.org/officeDocument/2006/relationships/font" Target="fonts/Nunito-bold.fntdata"/><Relationship Id="rId27" Type="http://schemas.openxmlformats.org/officeDocument/2006/relationships/font" Target="fonts/Nunit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Nuni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InterExtraBold-bold.fntdata"/><Relationship Id="rId30" Type="http://schemas.openxmlformats.org/officeDocument/2006/relationships/font" Target="fonts/Nunito-boldItalic.fntdata"/><Relationship Id="rId11" Type="http://schemas.openxmlformats.org/officeDocument/2006/relationships/slide" Target="slides/slide5.xml"/><Relationship Id="rId33" Type="http://schemas.openxmlformats.org/officeDocument/2006/relationships/font" Target="fonts/DosisMedium-bold.fntdata"/><Relationship Id="rId10" Type="http://schemas.openxmlformats.org/officeDocument/2006/relationships/slide" Target="slides/slide4.xml"/><Relationship Id="rId32" Type="http://schemas.openxmlformats.org/officeDocument/2006/relationships/font" Target="fonts/DosisMedium-regular.fntdata"/><Relationship Id="rId13" Type="http://schemas.openxmlformats.org/officeDocument/2006/relationships/slide" Target="slides/slide7.xml"/><Relationship Id="rId35" Type="http://schemas.openxmlformats.org/officeDocument/2006/relationships/font" Target="fonts/NunitoLight-bold.fntdata"/><Relationship Id="rId12" Type="http://schemas.openxmlformats.org/officeDocument/2006/relationships/slide" Target="slides/slide6.xml"/><Relationship Id="rId34" Type="http://schemas.openxmlformats.org/officeDocument/2006/relationships/font" Target="fonts/NunitoLight-regular.fntdata"/><Relationship Id="rId15" Type="http://schemas.openxmlformats.org/officeDocument/2006/relationships/slide" Target="slides/slide9.xml"/><Relationship Id="rId37" Type="http://schemas.openxmlformats.org/officeDocument/2006/relationships/font" Target="fonts/NunitoLight-boldItalic.fntdata"/><Relationship Id="rId14" Type="http://schemas.openxmlformats.org/officeDocument/2006/relationships/slide" Target="slides/slide8.xml"/><Relationship Id="rId36" Type="http://schemas.openxmlformats.org/officeDocument/2006/relationships/font" Target="fonts/NunitoLight-italic.fntdata"/><Relationship Id="rId17" Type="http://schemas.openxmlformats.org/officeDocument/2006/relationships/slide" Target="slides/slide11.xml"/><Relationship Id="rId39" Type="http://schemas.openxmlformats.org/officeDocument/2006/relationships/font" Target="fonts/DosisSemiBold-regular.fntdata"/><Relationship Id="rId16" Type="http://schemas.openxmlformats.org/officeDocument/2006/relationships/slide" Target="slides/slide10.xml"/><Relationship Id="rId38" Type="http://schemas.openxmlformats.org/officeDocument/2006/relationships/font" Target="fonts/InterBlack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ebd5880ba4_0_14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ebd5880ba4_0_1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ebe1a65c3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ebe1a65c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ebe1a65c3c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ebe1a65c3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ebe1a65c3c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ebe1a65c3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ebd5880ba4_0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ebd5880ba4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ebdd14b2d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ebdd14b2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ebdd14b2db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ebdd14b2d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ebd5880ba4_0_1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ebd5880ba4_0_1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ebdd14b2db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ebdd14b2d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ebdd14b2db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ebdd14b2d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ebdd14b2db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ebdd14b2db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ebdd14b2db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ebdd14b2db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ebd5880ba4_0_1383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1ebd5880ba4_0_1383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png"/><Relationship Id="rId3" Type="http://schemas.openxmlformats.org/officeDocument/2006/relationships/image" Target="../media/image4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za - blue" showMasterSp="0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1246909" y="1125538"/>
            <a:ext cx="873688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Inter Black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1246909" y="3772835"/>
            <a:ext cx="5568806" cy="1505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" name="Google Shape;13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cxnSp>
        <p:nvCxnSpPr>
          <p:cNvPr id="16" name="Google Shape;16;p2"/>
          <p:cNvCxnSpPr/>
          <p:nvPr/>
        </p:nvCxnSpPr>
        <p:spPr>
          <a:xfrm>
            <a:off x="1357021" y="3657601"/>
            <a:ext cx="2985655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76057" y="70762"/>
            <a:ext cx="1647338" cy="13678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8;p2"/>
          <p:cNvGrpSpPr/>
          <p:nvPr/>
        </p:nvGrpSpPr>
        <p:grpSpPr>
          <a:xfrm>
            <a:off x="5240215" y="4225349"/>
            <a:ext cx="7483160" cy="2813630"/>
            <a:chOff x="5240215" y="4225349"/>
            <a:chExt cx="7483160" cy="2813630"/>
          </a:xfrm>
        </p:grpSpPr>
        <p:sp>
          <p:nvSpPr>
            <p:cNvPr id="19" name="Google Shape;19;p2"/>
            <p:cNvSpPr/>
            <p:nvPr/>
          </p:nvSpPr>
          <p:spPr>
            <a:xfrm>
              <a:off x="7096116" y="4225349"/>
              <a:ext cx="5627259" cy="2813630"/>
            </a:xfrm>
            <a:custGeom>
              <a:rect b="b" l="l" r="r" t="t"/>
              <a:pathLst>
                <a:path extrusionOk="0" h="2813630" w="5627259">
                  <a:moveTo>
                    <a:pt x="5627260" y="2813630"/>
                  </a:moveTo>
                  <a:lnTo>
                    <a:pt x="4874399" y="2813630"/>
                  </a:lnTo>
                  <a:cubicBezTo>
                    <a:pt x="4874399" y="2256769"/>
                    <a:pt x="4665803" y="1738604"/>
                    <a:pt x="4287005" y="1354616"/>
                  </a:cubicBezTo>
                  <a:cubicBezTo>
                    <a:pt x="3904275" y="966546"/>
                    <a:pt x="3380971" y="752861"/>
                    <a:pt x="2813630" y="752861"/>
                  </a:cubicBezTo>
                  <a:cubicBezTo>
                    <a:pt x="1677285" y="752861"/>
                    <a:pt x="752861" y="1677335"/>
                    <a:pt x="752861" y="2813630"/>
                  </a:cubicBezTo>
                  <a:lnTo>
                    <a:pt x="0" y="2813630"/>
                  </a:lnTo>
                  <a:cubicBezTo>
                    <a:pt x="0" y="1262209"/>
                    <a:pt x="1262208" y="0"/>
                    <a:pt x="2813680" y="0"/>
                  </a:cubicBezTo>
                  <a:cubicBezTo>
                    <a:pt x="4391403" y="0"/>
                    <a:pt x="5627260" y="1235907"/>
                    <a:pt x="5627260" y="28136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240215" y="4942738"/>
              <a:ext cx="4192430" cy="2096240"/>
            </a:xfrm>
            <a:custGeom>
              <a:rect b="b" l="l" r="r" t="t"/>
              <a:pathLst>
                <a:path extrusionOk="0" h="2096240" w="4192430">
                  <a:moveTo>
                    <a:pt x="4192431" y="2096241"/>
                  </a:moveTo>
                  <a:lnTo>
                    <a:pt x="3439570" y="2096241"/>
                  </a:lnTo>
                  <a:cubicBezTo>
                    <a:pt x="3439570" y="1355523"/>
                    <a:pt x="2836958" y="752861"/>
                    <a:pt x="2096190" y="752861"/>
                  </a:cubicBezTo>
                  <a:cubicBezTo>
                    <a:pt x="1355422" y="752861"/>
                    <a:pt x="752811" y="1355472"/>
                    <a:pt x="752811" y="2096241"/>
                  </a:cubicBezTo>
                  <a:lnTo>
                    <a:pt x="0" y="2096241"/>
                  </a:lnTo>
                  <a:cubicBezTo>
                    <a:pt x="0" y="940396"/>
                    <a:pt x="940346" y="0"/>
                    <a:pt x="2096240" y="0"/>
                  </a:cubicBezTo>
                  <a:cubicBezTo>
                    <a:pt x="3252135" y="0"/>
                    <a:pt x="4192431" y="940396"/>
                    <a:pt x="4192431" y="2096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676053" y="5105735"/>
              <a:ext cx="741473" cy="741473"/>
            </a:xfrm>
            <a:custGeom>
              <a:rect b="b" l="l" r="r" t="t"/>
              <a:pathLst>
                <a:path extrusionOk="0" h="741473" w="741473">
                  <a:moveTo>
                    <a:pt x="741474" y="370737"/>
                  </a:moveTo>
                  <a:cubicBezTo>
                    <a:pt x="741474" y="575489"/>
                    <a:pt x="575489" y="741474"/>
                    <a:pt x="370737" y="741474"/>
                  </a:cubicBezTo>
                  <a:cubicBezTo>
                    <a:pt x="165984" y="741474"/>
                    <a:pt x="0" y="575489"/>
                    <a:pt x="0" y="370737"/>
                  </a:cubicBezTo>
                  <a:cubicBezTo>
                    <a:pt x="0" y="165984"/>
                    <a:pt x="165984" y="0"/>
                    <a:pt x="370737" y="0"/>
                  </a:cubicBezTo>
                  <a:cubicBezTo>
                    <a:pt x="575489" y="0"/>
                    <a:pt x="741474" y="165984"/>
                    <a:pt x="741474" y="3707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709">
          <p15:clr>
            <a:srgbClr val="FBAE40"/>
          </p15:clr>
        </p15:guide>
        <p15:guide id="2" pos="77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">
  <p:cSld name="Char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>
            <p:ph type="title"/>
          </p:nvPr>
        </p:nvSpPr>
        <p:spPr>
          <a:xfrm>
            <a:off x="2114811" y="1259941"/>
            <a:ext cx="7721325" cy="7911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Inter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82" name="Google Shape;82;p11"/>
          <p:cNvSpPr/>
          <p:nvPr>
            <p:ph idx="2" type="chart"/>
          </p:nvPr>
        </p:nvSpPr>
        <p:spPr>
          <a:xfrm>
            <a:off x="2114550" y="2290763"/>
            <a:ext cx="7721600" cy="3565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99">
          <p15:clr>
            <a:srgbClr val="FBAE40"/>
          </p15:clr>
        </p15:guide>
        <p15:guide id="2" pos="77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clusion_slide" showMasterSp="0">
  <p:cSld name="Conclusion_slide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/>
          <p:nvPr>
            <p:ph type="ctrTitle"/>
          </p:nvPr>
        </p:nvSpPr>
        <p:spPr>
          <a:xfrm>
            <a:off x="1246909" y="1125538"/>
            <a:ext cx="873688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Inter Black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cxnSp>
        <p:nvCxnSpPr>
          <p:cNvPr id="86" name="Google Shape;86;p12"/>
          <p:cNvCxnSpPr/>
          <p:nvPr/>
        </p:nvCxnSpPr>
        <p:spPr>
          <a:xfrm>
            <a:off x="1357021" y="3657601"/>
            <a:ext cx="2985655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7" name="Google Shape;87;p12"/>
          <p:cNvSpPr txBox="1"/>
          <p:nvPr/>
        </p:nvSpPr>
        <p:spPr>
          <a:xfrm>
            <a:off x="1246909" y="4225349"/>
            <a:ext cx="3565236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BE" sz="14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rPr>
              <a:t>Mission Zero Academy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https://loremipsum.com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Chaussée de Vleurgat 15,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1050 Ixelles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8" name="Google Shape;88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76057" y="70762"/>
            <a:ext cx="1647338" cy="13678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89;p12"/>
          <p:cNvGrpSpPr/>
          <p:nvPr/>
        </p:nvGrpSpPr>
        <p:grpSpPr>
          <a:xfrm>
            <a:off x="5240215" y="4225349"/>
            <a:ext cx="7483160" cy="2813630"/>
            <a:chOff x="5240215" y="4225349"/>
            <a:chExt cx="7483160" cy="2813630"/>
          </a:xfrm>
        </p:grpSpPr>
        <p:sp>
          <p:nvSpPr>
            <p:cNvPr id="90" name="Google Shape;90;p12"/>
            <p:cNvSpPr/>
            <p:nvPr/>
          </p:nvSpPr>
          <p:spPr>
            <a:xfrm>
              <a:off x="7096116" y="4225349"/>
              <a:ext cx="5627259" cy="2813630"/>
            </a:xfrm>
            <a:custGeom>
              <a:rect b="b" l="l" r="r" t="t"/>
              <a:pathLst>
                <a:path extrusionOk="0" h="2813630" w="5627259">
                  <a:moveTo>
                    <a:pt x="5627260" y="2813630"/>
                  </a:moveTo>
                  <a:lnTo>
                    <a:pt x="4874399" y="2813630"/>
                  </a:lnTo>
                  <a:cubicBezTo>
                    <a:pt x="4874399" y="2256769"/>
                    <a:pt x="4665803" y="1738604"/>
                    <a:pt x="4287005" y="1354616"/>
                  </a:cubicBezTo>
                  <a:cubicBezTo>
                    <a:pt x="3904275" y="966546"/>
                    <a:pt x="3380971" y="752861"/>
                    <a:pt x="2813630" y="752861"/>
                  </a:cubicBezTo>
                  <a:cubicBezTo>
                    <a:pt x="1677285" y="752861"/>
                    <a:pt x="752861" y="1677335"/>
                    <a:pt x="752861" y="2813630"/>
                  </a:cubicBezTo>
                  <a:lnTo>
                    <a:pt x="0" y="2813630"/>
                  </a:lnTo>
                  <a:cubicBezTo>
                    <a:pt x="0" y="1262209"/>
                    <a:pt x="1262208" y="0"/>
                    <a:pt x="2813680" y="0"/>
                  </a:cubicBezTo>
                  <a:cubicBezTo>
                    <a:pt x="4391403" y="0"/>
                    <a:pt x="5627260" y="1235907"/>
                    <a:pt x="5627260" y="28136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91" name="Google Shape;91;p12"/>
            <p:cNvSpPr/>
            <p:nvPr/>
          </p:nvSpPr>
          <p:spPr>
            <a:xfrm>
              <a:off x="5240215" y="4942738"/>
              <a:ext cx="4192430" cy="2096240"/>
            </a:xfrm>
            <a:custGeom>
              <a:rect b="b" l="l" r="r" t="t"/>
              <a:pathLst>
                <a:path extrusionOk="0" h="2096240" w="4192430">
                  <a:moveTo>
                    <a:pt x="4192431" y="2096241"/>
                  </a:moveTo>
                  <a:lnTo>
                    <a:pt x="3439570" y="2096241"/>
                  </a:lnTo>
                  <a:cubicBezTo>
                    <a:pt x="3439570" y="1355523"/>
                    <a:pt x="2836958" y="752861"/>
                    <a:pt x="2096190" y="752861"/>
                  </a:cubicBezTo>
                  <a:cubicBezTo>
                    <a:pt x="1355422" y="752861"/>
                    <a:pt x="752811" y="1355472"/>
                    <a:pt x="752811" y="2096241"/>
                  </a:cubicBezTo>
                  <a:lnTo>
                    <a:pt x="0" y="2096241"/>
                  </a:lnTo>
                  <a:cubicBezTo>
                    <a:pt x="0" y="940396"/>
                    <a:pt x="940346" y="0"/>
                    <a:pt x="2096240" y="0"/>
                  </a:cubicBezTo>
                  <a:cubicBezTo>
                    <a:pt x="3252135" y="0"/>
                    <a:pt x="4192431" y="940396"/>
                    <a:pt x="4192431" y="2096241"/>
                  </a:cubicBezTo>
                  <a:close/>
                </a:path>
              </a:pathLst>
            </a:custGeom>
            <a:solidFill>
              <a:srgbClr val="FF287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92" name="Google Shape;92;p12"/>
            <p:cNvSpPr/>
            <p:nvPr/>
          </p:nvSpPr>
          <p:spPr>
            <a:xfrm>
              <a:off x="7676053" y="5105735"/>
              <a:ext cx="741473" cy="741473"/>
            </a:xfrm>
            <a:custGeom>
              <a:rect b="b" l="l" r="r" t="t"/>
              <a:pathLst>
                <a:path extrusionOk="0" h="741473" w="741473">
                  <a:moveTo>
                    <a:pt x="741474" y="370737"/>
                  </a:moveTo>
                  <a:cubicBezTo>
                    <a:pt x="741474" y="575489"/>
                    <a:pt x="575489" y="741474"/>
                    <a:pt x="370737" y="741474"/>
                  </a:cubicBezTo>
                  <a:cubicBezTo>
                    <a:pt x="165984" y="741474"/>
                    <a:pt x="0" y="575489"/>
                    <a:pt x="0" y="370737"/>
                  </a:cubicBezTo>
                  <a:cubicBezTo>
                    <a:pt x="0" y="165984"/>
                    <a:pt x="165984" y="0"/>
                    <a:pt x="370737" y="0"/>
                  </a:cubicBezTo>
                  <a:cubicBezTo>
                    <a:pt x="575489" y="0"/>
                    <a:pt x="741474" y="165984"/>
                    <a:pt x="741474" y="3707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709">
          <p15:clr>
            <a:srgbClr val="FBAE40"/>
          </p15:clr>
        </p15:guide>
        <p15:guide id="2" pos="77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9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4912" y="0"/>
            <a:ext cx="5073467" cy="5000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kitchenware&#10;&#10;Description automatically generated" id="96" name="Google Shape;9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8066" y="-198713"/>
            <a:ext cx="3650407" cy="519887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 txBox="1"/>
          <p:nvPr/>
        </p:nvSpPr>
        <p:spPr>
          <a:xfrm>
            <a:off x="1314210" y="4441686"/>
            <a:ext cx="17205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4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7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zerowasteeurope.eu</a:t>
            </a:r>
            <a:endParaRPr sz="17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98" name="Google Shape;98;p13"/>
          <p:cNvSpPr txBox="1"/>
          <p:nvPr>
            <p:ph type="title"/>
          </p:nvPr>
        </p:nvSpPr>
        <p:spPr>
          <a:xfrm>
            <a:off x="1250033" y="2008733"/>
            <a:ext cx="4063200" cy="114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3"/>
          <p:cNvSpPr txBox="1"/>
          <p:nvPr>
            <p:ph idx="1" type="subTitle"/>
          </p:nvPr>
        </p:nvSpPr>
        <p:spPr>
          <a:xfrm>
            <a:off x="1244267" y="3448667"/>
            <a:ext cx="4063200" cy="94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descr="A picture containing background pattern&#10;&#10;Description automatically generated" id="100" name="Google Shape;10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4836" y="431254"/>
            <a:ext cx="2000027" cy="1144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5"/>
          <p:cNvPicPr preferRelativeResize="0"/>
          <p:nvPr/>
        </p:nvPicPr>
        <p:blipFill rotWithShape="1">
          <a:blip r:embed="rId2">
            <a:alphaModFix/>
          </a:blip>
          <a:srcRect b="1625" l="0" r="0" t="1615"/>
          <a:stretch/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4912" y="0"/>
            <a:ext cx="5073467" cy="5000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kitchenware&#10;&#10;Description automatically generated" id="109" name="Google Shape;10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8066" y="-198713"/>
            <a:ext cx="3650407" cy="519887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 txBox="1"/>
          <p:nvPr/>
        </p:nvSpPr>
        <p:spPr>
          <a:xfrm>
            <a:off x="1314210" y="4441686"/>
            <a:ext cx="17205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4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7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zerowasteeurope.eu</a:t>
            </a:r>
            <a:endParaRPr sz="17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11" name="Google Shape;111;p15"/>
          <p:cNvSpPr txBox="1"/>
          <p:nvPr>
            <p:ph type="title"/>
          </p:nvPr>
        </p:nvSpPr>
        <p:spPr>
          <a:xfrm>
            <a:off x="1250033" y="2008733"/>
            <a:ext cx="4063200" cy="11445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12" name="Google Shape;112;p15"/>
          <p:cNvSpPr txBox="1"/>
          <p:nvPr>
            <p:ph idx="1" type="subTitle"/>
          </p:nvPr>
        </p:nvSpPr>
        <p:spPr>
          <a:xfrm>
            <a:off x="1244267" y="3448667"/>
            <a:ext cx="4063200" cy="9489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pic>
        <p:nvPicPr>
          <p:cNvPr descr="A picture containing background pattern&#10;&#10;Description automatically generated" id="113" name="Google Shape;11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4836" y="431254"/>
            <a:ext cx="2000027" cy="1144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 Slide 2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6" name="Google Shape;116;p16"/>
          <p:cNvSpPr/>
          <p:nvPr/>
        </p:nvSpPr>
        <p:spPr>
          <a:xfrm>
            <a:off x="756343" y="3308571"/>
            <a:ext cx="4644581" cy="1016098"/>
          </a:xfrm>
          <a:custGeom>
            <a:rect b="b" l="l" r="r" t="t"/>
            <a:pathLst>
              <a:path extrusionOk="0" h="1672590" w="7645400">
                <a:moveTo>
                  <a:pt x="5468048" y="1337627"/>
                </a:moveTo>
                <a:lnTo>
                  <a:pt x="12" y="1337627"/>
                </a:lnTo>
                <a:lnTo>
                  <a:pt x="12" y="1672018"/>
                </a:lnTo>
                <a:lnTo>
                  <a:pt x="5468048" y="1672018"/>
                </a:lnTo>
                <a:lnTo>
                  <a:pt x="5468048" y="1337627"/>
                </a:lnTo>
                <a:close/>
              </a:path>
              <a:path extrusionOk="0" h="1672590" w="7645400">
                <a:moveTo>
                  <a:pt x="7645247" y="0"/>
                </a:moveTo>
                <a:lnTo>
                  <a:pt x="0" y="0"/>
                </a:lnTo>
                <a:lnTo>
                  <a:pt x="0" y="334391"/>
                </a:lnTo>
                <a:lnTo>
                  <a:pt x="7645247" y="334391"/>
                </a:lnTo>
                <a:lnTo>
                  <a:pt x="7645247" y="0"/>
                </a:lnTo>
                <a:close/>
              </a:path>
            </a:pathLst>
          </a:custGeom>
          <a:solidFill>
            <a:srgbClr val="46A39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17" name="Google Shape;117;p16"/>
          <p:cNvSpPr txBox="1"/>
          <p:nvPr/>
        </p:nvSpPr>
        <p:spPr>
          <a:xfrm>
            <a:off x="830132" y="6221460"/>
            <a:ext cx="17205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4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7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zerowasteeurope.eu</a:t>
            </a:r>
            <a:endParaRPr sz="17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18" name="Google Shape;118;p16"/>
          <p:cNvSpPr txBox="1"/>
          <p:nvPr>
            <p:ph idx="1" type="body"/>
          </p:nvPr>
        </p:nvSpPr>
        <p:spPr>
          <a:xfrm>
            <a:off x="731674" y="2661866"/>
            <a:ext cx="10725300" cy="20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 sz="6300"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9" name="Google Shape;119;p16"/>
          <p:cNvSpPr txBox="1"/>
          <p:nvPr>
            <p:ph idx="3" type="body"/>
          </p:nvPr>
        </p:nvSpPr>
        <p:spPr>
          <a:xfrm>
            <a:off x="731674" y="4857899"/>
            <a:ext cx="10725300" cy="9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pic>
        <p:nvPicPr>
          <p:cNvPr descr="A picture containing background pattern&#10;&#10;Description automatically generated" id="120" name="Google Shape;12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6892" y="431254"/>
            <a:ext cx="2000027" cy="114422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 txBox="1"/>
          <p:nvPr>
            <p:ph idx="4" type="body"/>
          </p:nvPr>
        </p:nvSpPr>
        <p:spPr>
          <a:xfrm>
            <a:off x="8637605" y="378996"/>
            <a:ext cx="29712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1700"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 showMasterSp="0">
  <p:cSld name="Title Slide 3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123" name="Google Shape;12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41"/>
            <a:ext cx="12191143" cy="685751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830132" y="6221460"/>
            <a:ext cx="17205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4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7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zerowasteeurope.eu</a:t>
            </a:r>
            <a:endParaRPr sz="17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5" name="Google Shape;125;p17"/>
          <p:cNvSpPr txBox="1"/>
          <p:nvPr>
            <p:ph idx="1" type="body"/>
          </p:nvPr>
        </p:nvSpPr>
        <p:spPr>
          <a:xfrm>
            <a:off x="731674" y="2661866"/>
            <a:ext cx="10725300" cy="20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 sz="6300"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pic>
        <p:nvPicPr>
          <p:cNvPr descr="A picture containing background pattern&#10;&#10;Description automatically generated" id="126" name="Google Shape;12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892" y="431254"/>
            <a:ext cx="2000027" cy="1144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er 1">
  <p:cSld name="Section Breaker 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128" name="Google Shape;12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41"/>
            <a:ext cx="12191143" cy="68575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Google Shape;129;p18"/>
          <p:cNvCxnSpPr/>
          <p:nvPr/>
        </p:nvCxnSpPr>
        <p:spPr>
          <a:xfrm>
            <a:off x="781736" y="378996"/>
            <a:ext cx="0" cy="6128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0" name="Google Shape;130;p18"/>
          <p:cNvSpPr txBox="1"/>
          <p:nvPr>
            <p:ph idx="1" type="body"/>
          </p:nvPr>
        </p:nvSpPr>
        <p:spPr>
          <a:xfrm>
            <a:off x="1752167" y="5041499"/>
            <a:ext cx="83649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31" name="Google Shape;131;p18"/>
          <p:cNvSpPr txBox="1"/>
          <p:nvPr>
            <p:ph idx="2" type="body"/>
          </p:nvPr>
        </p:nvSpPr>
        <p:spPr>
          <a:xfrm>
            <a:off x="1752167" y="5604805"/>
            <a:ext cx="8364900" cy="7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32" name="Google Shape;132;p18"/>
          <p:cNvSpPr txBox="1"/>
          <p:nvPr>
            <p:ph idx="3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33" name="Google Shape;133;p18"/>
          <p:cNvSpPr/>
          <p:nvPr>
            <p:ph idx="4" type="pic"/>
          </p:nvPr>
        </p:nvSpPr>
        <p:spPr>
          <a:xfrm>
            <a:off x="6533079" y="786495"/>
            <a:ext cx="4905900" cy="53061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4" name="Google Shape;134;p18"/>
          <p:cNvSpPr txBox="1"/>
          <p:nvPr>
            <p:ph type="title"/>
          </p:nvPr>
        </p:nvSpPr>
        <p:spPr>
          <a:xfrm>
            <a:off x="1752167" y="2139807"/>
            <a:ext cx="7532400" cy="15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0400">
            <a:sp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6300"/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35" name="Google Shape;135;p18"/>
          <p:cNvSpPr txBox="1"/>
          <p:nvPr>
            <p:ph idx="12" type="sldNum"/>
          </p:nvPr>
        </p:nvSpPr>
        <p:spPr>
          <a:xfrm>
            <a:off x="-127672" y="229934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er 2">
  <p:cSld name="Section Breaker 2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8" name="Google Shape;138;p19"/>
          <p:cNvSpPr txBox="1"/>
          <p:nvPr>
            <p:ph idx="1" type="body"/>
          </p:nvPr>
        </p:nvSpPr>
        <p:spPr>
          <a:xfrm>
            <a:off x="1752167" y="5041499"/>
            <a:ext cx="83649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39" name="Google Shape;139;p19"/>
          <p:cNvSpPr txBox="1"/>
          <p:nvPr>
            <p:ph idx="3" type="body"/>
          </p:nvPr>
        </p:nvSpPr>
        <p:spPr>
          <a:xfrm>
            <a:off x="1752167" y="5604805"/>
            <a:ext cx="8364900" cy="7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40" name="Google Shape;140;p19"/>
          <p:cNvSpPr txBox="1"/>
          <p:nvPr>
            <p:ph idx="4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cxnSp>
        <p:nvCxnSpPr>
          <p:cNvPr id="141" name="Google Shape;141;p19"/>
          <p:cNvCxnSpPr/>
          <p:nvPr/>
        </p:nvCxnSpPr>
        <p:spPr>
          <a:xfrm>
            <a:off x="781736" y="378996"/>
            <a:ext cx="0" cy="6128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2" name="Google Shape;142;p19"/>
          <p:cNvSpPr txBox="1"/>
          <p:nvPr>
            <p:ph type="title"/>
          </p:nvPr>
        </p:nvSpPr>
        <p:spPr>
          <a:xfrm>
            <a:off x="1752167" y="2139807"/>
            <a:ext cx="8364900" cy="15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0400">
            <a:sp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6300"/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pic>
        <p:nvPicPr>
          <p:cNvPr descr="A picture containing kitchenware&#10;&#10;Description automatically generated" id="143" name="Google Shape;14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62109" y="0"/>
            <a:ext cx="71549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/>
          <p:nvPr>
            <p:ph idx="12" type="sldNum"/>
          </p:nvPr>
        </p:nvSpPr>
        <p:spPr>
          <a:xfrm>
            <a:off x="-127672" y="229934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er 3">
  <p:cSld name="Section Breaker 3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146" name="Google Shape;146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41"/>
            <a:ext cx="12191143" cy="685751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>
            <p:ph type="title"/>
          </p:nvPr>
        </p:nvSpPr>
        <p:spPr>
          <a:xfrm>
            <a:off x="1752167" y="2139807"/>
            <a:ext cx="8502900" cy="15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0400">
            <a:sp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6300"/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8" name="Google Shape;148;p20"/>
          <p:cNvSpPr txBox="1"/>
          <p:nvPr>
            <p:ph idx="1" type="body"/>
          </p:nvPr>
        </p:nvSpPr>
        <p:spPr>
          <a:xfrm>
            <a:off x="1752167" y="5041499"/>
            <a:ext cx="83649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49" name="Google Shape;149;p20"/>
          <p:cNvSpPr txBox="1"/>
          <p:nvPr>
            <p:ph idx="2" type="body"/>
          </p:nvPr>
        </p:nvSpPr>
        <p:spPr>
          <a:xfrm>
            <a:off x="1752167" y="5604805"/>
            <a:ext cx="8364900" cy="7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50" name="Google Shape;150;p20"/>
          <p:cNvSpPr txBox="1"/>
          <p:nvPr>
            <p:ph idx="3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cxnSp>
        <p:nvCxnSpPr>
          <p:cNvPr id="151" name="Google Shape;151;p20"/>
          <p:cNvCxnSpPr/>
          <p:nvPr/>
        </p:nvCxnSpPr>
        <p:spPr>
          <a:xfrm>
            <a:off x="781736" y="378996"/>
            <a:ext cx="0" cy="6128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2" name="Google Shape;152;p20"/>
          <p:cNvSpPr txBox="1"/>
          <p:nvPr>
            <p:ph idx="12" type="sldNum"/>
          </p:nvPr>
        </p:nvSpPr>
        <p:spPr>
          <a:xfrm>
            <a:off x="-127672" y="229934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l Slide 1">
  <p:cSld name="General Slide 1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154" name="Google Shape;154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14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1"/>
          <p:cNvSpPr/>
          <p:nvPr/>
        </p:nvSpPr>
        <p:spPr>
          <a:xfrm>
            <a:off x="2299322" y="736669"/>
            <a:ext cx="9155687" cy="5416106"/>
          </a:xfrm>
          <a:custGeom>
            <a:rect b="b" l="l" r="r" t="t"/>
            <a:pathLst>
              <a:path extrusionOk="0" h="8915400" w="15071090">
                <a:moveTo>
                  <a:pt x="15070787" y="0"/>
                </a:moveTo>
                <a:lnTo>
                  <a:pt x="0" y="0"/>
                </a:lnTo>
                <a:lnTo>
                  <a:pt x="0" y="8915194"/>
                </a:lnTo>
                <a:lnTo>
                  <a:pt x="15070787" y="8915194"/>
                </a:lnTo>
                <a:lnTo>
                  <a:pt x="15070787" y="0"/>
                </a:lnTo>
                <a:close/>
              </a:path>
            </a:pathLst>
          </a:custGeom>
          <a:solidFill>
            <a:srgbClr val="E8F0F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56" name="Google Shape;156;p21"/>
          <p:cNvSpPr txBox="1"/>
          <p:nvPr>
            <p:ph idx="1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cxnSp>
        <p:nvCxnSpPr>
          <p:cNvPr id="157" name="Google Shape;157;p21"/>
          <p:cNvCxnSpPr/>
          <p:nvPr/>
        </p:nvCxnSpPr>
        <p:spPr>
          <a:xfrm>
            <a:off x="781736" y="378996"/>
            <a:ext cx="0" cy="6128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8" name="Google Shape;158;p21"/>
          <p:cNvSpPr txBox="1"/>
          <p:nvPr>
            <p:ph idx="2" type="body"/>
          </p:nvPr>
        </p:nvSpPr>
        <p:spPr>
          <a:xfrm>
            <a:off x="6616806" y="1078420"/>
            <a:ext cx="43311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1" i="0" sz="3600">
                <a:solidFill>
                  <a:srgbClr val="1E3A6F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59" name="Google Shape;159;p21"/>
          <p:cNvSpPr txBox="1"/>
          <p:nvPr>
            <p:ph idx="3" type="body"/>
          </p:nvPr>
        </p:nvSpPr>
        <p:spPr>
          <a:xfrm>
            <a:off x="6616806" y="1580690"/>
            <a:ext cx="43311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3600">
                <a:solidFill>
                  <a:srgbClr val="1E3A6F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60" name="Google Shape;160;p21"/>
          <p:cNvSpPr txBox="1"/>
          <p:nvPr>
            <p:ph idx="4" type="body"/>
          </p:nvPr>
        </p:nvSpPr>
        <p:spPr>
          <a:xfrm>
            <a:off x="6616806" y="2508695"/>
            <a:ext cx="4331100" cy="3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61" name="Google Shape;161;p21"/>
          <p:cNvSpPr/>
          <p:nvPr>
            <p:ph idx="5" type="pic"/>
          </p:nvPr>
        </p:nvSpPr>
        <p:spPr>
          <a:xfrm>
            <a:off x="1588503" y="0"/>
            <a:ext cx="4361100" cy="51561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2" name="Google Shape;162;p21"/>
          <p:cNvSpPr txBox="1"/>
          <p:nvPr>
            <p:ph idx="12" type="sldNum"/>
          </p:nvPr>
        </p:nvSpPr>
        <p:spPr>
          <a:xfrm>
            <a:off x="-127672" y="229934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able of conten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title"/>
          </p:nvPr>
        </p:nvSpPr>
        <p:spPr>
          <a:xfrm>
            <a:off x="839788" y="1127760"/>
            <a:ext cx="2945631" cy="12496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Inter Blac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839788" y="2560320"/>
            <a:ext cx="2945631" cy="33086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Nunito"/>
                <a:ea typeface="Nunito"/>
                <a:cs typeface="Nunito"/>
                <a:sym typeface="Nunito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27" name="Google Shape;27;p3"/>
          <p:cNvSpPr txBox="1"/>
          <p:nvPr>
            <p:ph idx="2" type="body"/>
          </p:nvPr>
        </p:nvSpPr>
        <p:spPr>
          <a:xfrm>
            <a:off x="5732206" y="876692"/>
            <a:ext cx="5496233" cy="50021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"/>
              <a:buAutoNum type="arabicPeriod"/>
              <a:defRPr b="1" sz="24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"/>
          <p:cNvSpPr/>
          <p:nvPr/>
        </p:nvSpPr>
        <p:spPr>
          <a:xfrm>
            <a:off x="-4892040" y="-1145314"/>
            <a:ext cx="9808169" cy="9808169"/>
          </a:xfrm>
          <a:prstGeom prst="ellipse">
            <a:avLst/>
          </a:prstGeom>
          <a:noFill/>
          <a:ln cap="flat" cmpd="sng" w="3175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l Slide 2">
  <p:cSld name="1_General Slide 1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164" name="Google Shape;164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1"/>
            <a:ext cx="12191143" cy="685751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 txBox="1"/>
          <p:nvPr>
            <p:ph idx="1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1E3A6F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cxnSp>
        <p:nvCxnSpPr>
          <p:cNvPr id="166" name="Google Shape;166;p22"/>
          <p:cNvCxnSpPr/>
          <p:nvPr/>
        </p:nvCxnSpPr>
        <p:spPr>
          <a:xfrm>
            <a:off x="781736" y="378996"/>
            <a:ext cx="0" cy="6128100"/>
          </a:xfrm>
          <a:prstGeom prst="straightConnector1">
            <a:avLst/>
          </a:prstGeom>
          <a:noFill/>
          <a:ln cap="flat" cmpd="sng" w="9525">
            <a:solidFill>
              <a:srgbClr val="1E3A6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7" name="Google Shape;167;p22"/>
          <p:cNvSpPr txBox="1"/>
          <p:nvPr>
            <p:ph idx="2" type="body"/>
          </p:nvPr>
        </p:nvSpPr>
        <p:spPr>
          <a:xfrm>
            <a:off x="1533596" y="727285"/>
            <a:ext cx="48489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1" i="0" sz="3600">
                <a:solidFill>
                  <a:srgbClr val="1E3A6F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68" name="Google Shape;168;p22"/>
          <p:cNvSpPr txBox="1"/>
          <p:nvPr>
            <p:ph idx="3" type="body"/>
          </p:nvPr>
        </p:nvSpPr>
        <p:spPr>
          <a:xfrm>
            <a:off x="1533596" y="1229555"/>
            <a:ext cx="48489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3600">
                <a:solidFill>
                  <a:srgbClr val="1E3A6F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69" name="Google Shape;169;p22"/>
          <p:cNvSpPr txBox="1"/>
          <p:nvPr>
            <p:ph idx="4" type="body"/>
          </p:nvPr>
        </p:nvSpPr>
        <p:spPr>
          <a:xfrm>
            <a:off x="1533597" y="2139264"/>
            <a:ext cx="4848900" cy="40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70" name="Google Shape;170;p22"/>
          <p:cNvSpPr/>
          <p:nvPr>
            <p:ph idx="5" type="pic"/>
          </p:nvPr>
        </p:nvSpPr>
        <p:spPr>
          <a:xfrm>
            <a:off x="7112667" y="0"/>
            <a:ext cx="4467600" cy="5230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171" name="Google Shape;17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2633" y="5186133"/>
            <a:ext cx="4467600" cy="173883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 txBox="1"/>
          <p:nvPr>
            <p:ph idx="6" type="body"/>
          </p:nvPr>
        </p:nvSpPr>
        <p:spPr>
          <a:xfrm>
            <a:off x="7400133" y="5418733"/>
            <a:ext cx="3891900" cy="12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1" i="0" sz="1600">
                <a:solidFill>
                  <a:schemeClr val="lt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73" name="Google Shape;173;p22"/>
          <p:cNvSpPr txBox="1"/>
          <p:nvPr>
            <p:ph idx="12" type="sldNum"/>
          </p:nvPr>
        </p:nvSpPr>
        <p:spPr>
          <a:xfrm>
            <a:off x="-127672" y="229934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 sz="1300">
                <a:solidFill>
                  <a:schemeClr val="dk2"/>
                </a:solidFill>
              </a:defRPr>
            </a:lvl1pPr>
            <a:lvl2pPr lvl="1" rtl="0">
              <a:buNone/>
              <a:defRPr sz="1300">
                <a:solidFill>
                  <a:schemeClr val="dk2"/>
                </a:solidFill>
              </a:defRPr>
            </a:lvl2pPr>
            <a:lvl3pPr lvl="2" rtl="0">
              <a:buNone/>
              <a:defRPr sz="1300">
                <a:solidFill>
                  <a:schemeClr val="dk2"/>
                </a:solidFill>
              </a:defRPr>
            </a:lvl3pPr>
            <a:lvl4pPr lvl="3" rtl="0">
              <a:buNone/>
              <a:defRPr sz="1300">
                <a:solidFill>
                  <a:schemeClr val="dk2"/>
                </a:solidFill>
              </a:defRPr>
            </a:lvl4pPr>
            <a:lvl5pPr lvl="4" rtl="0">
              <a:buNone/>
              <a:defRPr sz="1300">
                <a:solidFill>
                  <a:schemeClr val="dk2"/>
                </a:solidFill>
              </a:defRPr>
            </a:lvl5pPr>
            <a:lvl6pPr lvl="5" rtl="0">
              <a:buNone/>
              <a:defRPr sz="1300">
                <a:solidFill>
                  <a:schemeClr val="dk2"/>
                </a:solidFill>
              </a:defRPr>
            </a:lvl6pPr>
            <a:lvl7pPr lvl="6" rtl="0">
              <a:buNone/>
              <a:defRPr sz="1300">
                <a:solidFill>
                  <a:schemeClr val="dk2"/>
                </a:solidFill>
              </a:defRPr>
            </a:lvl7pPr>
            <a:lvl8pPr lvl="7" rtl="0">
              <a:buNone/>
              <a:defRPr sz="1300">
                <a:solidFill>
                  <a:schemeClr val="dk2"/>
                </a:solidFill>
              </a:defRPr>
            </a:lvl8pPr>
            <a:lvl9pPr lvl="8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l Slide 3">
  <p:cSld name="General Slide 2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175" name="Google Shape;175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8833" y="-17000"/>
            <a:ext cx="12220400" cy="692176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/>
          <p:nvPr/>
        </p:nvSpPr>
        <p:spPr>
          <a:xfrm>
            <a:off x="1581769" y="758867"/>
            <a:ext cx="5677376" cy="5315421"/>
          </a:xfrm>
          <a:custGeom>
            <a:rect b="b" l="l" r="r" t="t"/>
            <a:pathLst>
              <a:path extrusionOk="0" h="8749665" w="16221075">
                <a:moveTo>
                  <a:pt x="16220993" y="0"/>
                </a:moveTo>
                <a:lnTo>
                  <a:pt x="0" y="0"/>
                </a:lnTo>
                <a:lnTo>
                  <a:pt x="0" y="8749304"/>
                </a:lnTo>
                <a:lnTo>
                  <a:pt x="16220993" y="8749304"/>
                </a:lnTo>
                <a:lnTo>
                  <a:pt x="16220993" y="0"/>
                </a:lnTo>
                <a:close/>
              </a:path>
            </a:pathLst>
          </a:custGeom>
          <a:solidFill>
            <a:srgbClr val="E8F0F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77" name="Google Shape;177;p23"/>
          <p:cNvSpPr txBox="1"/>
          <p:nvPr>
            <p:ph idx="1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cxnSp>
        <p:nvCxnSpPr>
          <p:cNvPr id="178" name="Google Shape;178;p23"/>
          <p:cNvCxnSpPr/>
          <p:nvPr/>
        </p:nvCxnSpPr>
        <p:spPr>
          <a:xfrm>
            <a:off x="781736" y="378996"/>
            <a:ext cx="0" cy="6128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9" name="Google Shape;179;p23"/>
          <p:cNvSpPr/>
          <p:nvPr>
            <p:ph idx="2" type="pic"/>
          </p:nvPr>
        </p:nvSpPr>
        <p:spPr>
          <a:xfrm>
            <a:off x="7565600" y="-17233"/>
            <a:ext cx="4626300" cy="6921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80" name="Google Shape;180;p23"/>
          <p:cNvSpPr txBox="1"/>
          <p:nvPr>
            <p:ph idx="3" type="body"/>
          </p:nvPr>
        </p:nvSpPr>
        <p:spPr>
          <a:xfrm>
            <a:off x="1890800" y="1078420"/>
            <a:ext cx="47607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1" i="0" sz="3600">
                <a:solidFill>
                  <a:srgbClr val="1E3A6F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81" name="Google Shape;181;p23"/>
          <p:cNvSpPr txBox="1"/>
          <p:nvPr>
            <p:ph idx="4" type="body"/>
          </p:nvPr>
        </p:nvSpPr>
        <p:spPr>
          <a:xfrm>
            <a:off x="1890800" y="1580690"/>
            <a:ext cx="47607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3600">
                <a:solidFill>
                  <a:srgbClr val="1E3A6F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82" name="Google Shape;182;p23"/>
          <p:cNvSpPr txBox="1"/>
          <p:nvPr>
            <p:ph idx="5" type="body"/>
          </p:nvPr>
        </p:nvSpPr>
        <p:spPr>
          <a:xfrm>
            <a:off x="1890800" y="2508703"/>
            <a:ext cx="4760700" cy="3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83" name="Google Shape;183;p23"/>
          <p:cNvSpPr txBox="1"/>
          <p:nvPr>
            <p:ph idx="12" type="sldNum"/>
          </p:nvPr>
        </p:nvSpPr>
        <p:spPr>
          <a:xfrm>
            <a:off x="-127672" y="229934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l Slide 4">
  <p:cSld name="General Slide 3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185" name="Google Shape;185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867" y="-261"/>
            <a:ext cx="12192000" cy="685802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/>
          <p:nvPr/>
        </p:nvSpPr>
        <p:spPr>
          <a:xfrm>
            <a:off x="1581772" y="758873"/>
            <a:ext cx="9854303" cy="5315421"/>
          </a:xfrm>
          <a:custGeom>
            <a:rect b="b" l="l" r="r" t="t"/>
            <a:pathLst>
              <a:path extrusionOk="0" h="8749665" w="16221075">
                <a:moveTo>
                  <a:pt x="16220993" y="0"/>
                </a:moveTo>
                <a:lnTo>
                  <a:pt x="0" y="0"/>
                </a:lnTo>
                <a:lnTo>
                  <a:pt x="0" y="8749304"/>
                </a:lnTo>
                <a:lnTo>
                  <a:pt x="16220993" y="8749304"/>
                </a:lnTo>
                <a:lnTo>
                  <a:pt x="16220993" y="0"/>
                </a:lnTo>
                <a:close/>
              </a:path>
            </a:pathLst>
          </a:custGeom>
          <a:solidFill>
            <a:srgbClr val="E8F0F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87" name="Google Shape;187;p24"/>
          <p:cNvSpPr txBox="1"/>
          <p:nvPr>
            <p:ph idx="1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cxnSp>
        <p:nvCxnSpPr>
          <p:cNvPr id="188" name="Google Shape;188;p24"/>
          <p:cNvCxnSpPr/>
          <p:nvPr/>
        </p:nvCxnSpPr>
        <p:spPr>
          <a:xfrm>
            <a:off x="781736" y="378996"/>
            <a:ext cx="0" cy="6128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9" name="Google Shape;189;p24"/>
          <p:cNvSpPr txBox="1"/>
          <p:nvPr>
            <p:ph idx="2" type="body"/>
          </p:nvPr>
        </p:nvSpPr>
        <p:spPr>
          <a:xfrm>
            <a:off x="1890800" y="1078420"/>
            <a:ext cx="47607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1" i="0" sz="3600">
                <a:solidFill>
                  <a:srgbClr val="1E3A6F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90" name="Google Shape;190;p24"/>
          <p:cNvSpPr txBox="1"/>
          <p:nvPr>
            <p:ph idx="3" type="body"/>
          </p:nvPr>
        </p:nvSpPr>
        <p:spPr>
          <a:xfrm>
            <a:off x="1890800" y="1580690"/>
            <a:ext cx="47607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3600">
                <a:solidFill>
                  <a:srgbClr val="1E3A6F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91" name="Google Shape;191;p24"/>
          <p:cNvSpPr txBox="1"/>
          <p:nvPr>
            <p:ph idx="4" type="body"/>
          </p:nvPr>
        </p:nvSpPr>
        <p:spPr>
          <a:xfrm>
            <a:off x="1890800" y="2508700"/>
            <a:ext cx="4497300" cy="3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92" name="Google Shape;192;p24"/>
          <p:cNvSpPr txBox="1"/>
          <p:nvPr>
            <p:ph idx="5" type="body"/>
          </p:nvPr>
        </p:nvSpPr>
        <p:spPr>
          <a:xfrm>
            <a:off x="6570733" y="2508700"/>
            <a:ext cx="4615200" cy="3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600">
                <a:solidFill>
                  <a:srgbClr val="1E3A6F"/>
                </a:solidFill>
              </a:defRPr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93" name="Google Shape;193;p24"/>
          <p:cNvSpPr txBox="1"/>
          <p:nvPr>
            <p:ph idx="12" type="sldNum"/>
          </p:nvPr>
        </p:nvSpPr>
        <p:spPr>
          <a:xfrm>
            <a:off x="-127672" y="229934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195" name="Google Shape;195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41"/>
            <a:ext cx="12191143" cy="685751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 txBox="1"/>
          <p:nvPr>
            <p:ph idx="1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cxnSp>
        <p:nvCxnSpPr>
          <p:cNvPr id="197" name="Google Shape;197;p25"/>
          <p:cNvCxnSpPr/>
          <p:nvPr/>
        </p:nvCxnSpPr>
        <p:spPr>
          <a:xfrm>
            <a:off x="781736" y="378996"/>
            <a:ext cx="0" cy="6128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8" name="Google Shape;19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3473" y="0"/>
            <a:ext cx="3660044" cy="54965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199" name="Google Shape;19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6699" y="276721"/>
            <a:ext cx="2279675" cy="130576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5"/>
          <p:cNvSpPr txBox="1"/>
          <p:nvPr>
            <p:ph type="title"/>
          </p:nvPr>
        </p:nvSpPr>
        <p:spPr>
          <a:xfrm>
            <a:off x="6115396" y="2748273"/>
            <a:ext cx="54336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0400">
            <a:sp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6300"/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201" name="Google Shape;201;p25"/>
          <p:cNvSpPr txBox="1"/>
          <p:nvPr>
            <p:ph idx="2" type="body"/>
          </p:nvPr>
        </p:nvSpPr>
        <p:spPr>
          <a:xfrm>
            <a:off x="6105508" y="3613831"/>
            <a:ext cx="54432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02" name="Google Shape;202;p25"/>
          <p:cNvSpPr/>
          <p:nvPr>
            <p:ph idx="3" type="pic"/>
          </p:nvPr>
        </p:nvSpPr>
        <p:spPr>
          <a:xfrm>
            <a:off x="2653281" y="1975466"/>
            <a:ext cx="1617300" cy="697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3" name="Google Shape;203;p25"/>
          <p:cNvSpPr/>
          <p:nvPr>
            <p:ph idx="4" type="pic"/>
          </p:nvPr>
        </p:nvSpPr>
        <p:spPr>
          <a:xfrm>
            <a:off x="2653281" y="3183184"/>
            <a:ext cx="1617300" cy="697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4" name="Google Shape;204;p25"/>
          <p:cNvSpPr/>
          <p:nvPr>
            <p:ph idx="5" type="pic"/>
          </p:nvPr>
        </p:nvSpPr>
        <p:spPr>
          <a:xfrm>
            <a:off x="2653281" y="4390193"/>
            <a:ext cx="1617300" cy="697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5" name="Google Shape;205;p25"/>
          <p:cNvSpPr txBox="1"/>
          <p:nvPr>
            <p:ph idx="6" type="body"/>
          </p:nvPr>
        </p:nvSpPr>
        <p:spPr>
          <a:xfrm>
            <a:off x="8637605" y="378996"/>
            <a:ext cx="29712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rt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1700"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06" name="Google Shape;206;p25"/>
          <p:cNvSpPr txBox="1"/>
          <p:nvPr>
            <p:ph idx="12" type="sldNum"/>
          </p:nvPr>
        </p:nvSpPr>
        <p:spPr>
          <a:xfrm>
            <a:off x="-127672" y="229934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">
  <p:cSld name="Char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/>
          <p:nvPr>
            <p:ph type="title"/>
          </p:nvPr>
        </p:nvSpPr>
        <p:spPr>
          <a:xfrm>
            <a:off x="2114811" y="1259941"/>
            <a:ext cx="7721400" cy="791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Inter Black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209" name="Google Shape;209;p2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211" name="Google Shape;211;p26"/>
          <p:cNvSpPr/>
          <p:nvPr>
            <p:ph idx="2" type="chart"/>
          </p:nvPr>
        </p:nvSpPr>
        <p:spPr>
          <a:xfrm>
            <a:off x="2114550" y="2290763"/>
            <a:ext cx="7721700" cy="3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99">
          <p15:clr>
            <a:srgbClr val="FBAE40"/>
          </p15:clr>
        </p15:guide>
        <p15:guide id="2" pos="77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">
  <p:cSld name="1_Titl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type="title"/>
          </p:nvPr>
        </p:nvSpPr>
        <p:spPr>
          <a:xfrm>
            <a:off x="1235075" y="1935798"/>
            <a:ext cx="4860925" cy="12496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Inter Blac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" type="body"/>
          </p:nvPr>
        </p:nvSpPr>
        <p:spPr>
          <a:xfrm>
            <a:off x="1235075" y="3672523"/>
            <a:ext cx="3802550" cy="8686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Nunito"/>
                <a:ea typeface="Nunito"/>
                <a:cs typeface="Nunito"/>
                <a:sym typeface="Nunito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2" name="Google Shape;32;p4"/>
          <p:cNvSpPr/>
          <p:nvPr/>
        </p:nvSpPr>
        <p:spPr>
          <a:xfrm>
            <a:off x="7323420" y="-1145314"/>
            <a:ext cx="9808169" cy="9808169"/>
          </a:xfrm>
          <a:prstGeom prst="ellipse">
            <a:avLst/>
          </a:prstGeom>
          <a:noFill/>
          <a:ln cap="flat" cmpd="sng" w="3175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" name="Google Shape;33;p4"/>
          <p:cNvSpPr txBox="1"/>
          <p:nvPr>
            <p:ph idx="2" type="body"/>
          </p:nvPr>
        </p:nvSpPr>
        <p:spPr>
          <a:xfrm>
            <a:off x="8519211" y="2419962"/>
            <a:ext cx="2743199" cy="2035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77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">
  <p:cSld name="2_Titl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1235075" y="1935798"/>
            <a:ext cx="4860925" cy="12496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Inter Blac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1235075" y="3672523"/>
            <a:ext cx="3802550" cy="8686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Nunito"/>
                <a:ea typeface="Nunito"/>
                <a:cs typeface="Nunito"/>
                <a:sym typeface="Nunito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7" name="Google Shape;37;p5"/>
          <p:cNvSpPr/>
          <p:nvPr/>
        </p:nvSpPr>
        <p:spPr>
          <a:xfrm>
            <a:off x="7323420" y="-1145314"/>
            <a:ext cx="9808169" cy="9808169"/>
          </a:xfrm>
          <a:prstGeom prst="ellipse">
            <a:avLst/>
          </a:prstGeom>
          <a:noFill/>
          <a:ln cap="flat" cmpd="sng" w="3175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8519211" y="2419962"/>
            <a:ext cx="2743199" cy="2035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77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">
  <p:cSld name="3_Titl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1235075" y="1935798"/>
            <a:ext cx="4860925" cy="12496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Inter Blac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1235075" y="3672523"/>
            <a:ext cx="3802550" cy="8686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Nunito"/>
                <a:ea typeface="Nunito"/>
                <a:cs typeface="Nunito"/>
                <a:sym typeface="Nunito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2" name="Google Shape;42;p6"/>
          <p:cNvSpPr/>
          <p:nvPr/>
        </p:nvSpPr>
        <p:spPr>
          <a:xfrm>
            <a:off x="7323420" y="-1145314"/>
            <a:ext cx="9808169" cy="9808169"/>
          </a:xfrm>
          <a:prstGeom prst="ellipse">
            <a:avLst/>
          </a:prstGeom>
          <a:noFill/>
          <a:ln cap="flat" cmpd="sng" w="3175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519211" y="2419962"/>
            <a:ext cx="2743199" cy="2035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77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">
  <p:cSld name="4_Titl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1235075" y="1935798"/>
            <a:ext cx="4860925" cy="12496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Inter Blac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1235075" y="3672523"/>
            <a:ext cx="3802550" cy="8686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Nunito"/>
                <a:ea typeface="Nunito"/>
                <a:cs typeface="Nunito"/>
                <a:sym typeface="Nunito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7" name="Google Shape;47;p7"/>
          <p:cNvSpPr/>
          <p:nvPr/>
        </p:nvSpPr>
        <p:spPr>
          <a:xfrm>
            <a:off x="7323420" y="-1145314"/>
            <a:ext cx="9808169" cy="9808169"/>
          </a:xfrm>
          <a:prstGeom prst="ellipse">
            <a:avLst/>
          </a:prstGeom>
          <a:noFill/>
          <a:ln cap="flat" cmpd="sng" w="3175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" name="Google Shape;48;p7"/>
          <p:cNvSpPr txBox="1"/>
          <p:nvPr>
            <p:ph idx="2" type="body"/>
          </p:nvPr>
        </p:nvSpPr>
        <p:spPr>
          <a:xfrm>
            <a:off x="8519211" y="2419962"/>
            <a:ext cx="2743199" cy="2035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latin typeface="Inter Black"/>
                <a:ea typeface="Inter Black"/>
                <a:cs typeface="Inter Black"/>
                <a:sym typeface="Inter Blac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>
  <p:cSld name="Titre et contenu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/>
          <p:nvPr/>
        </p:nvSpPr>
        <p:spPr>
          <a:xfrm>
            <a:off x="-3385086" y="-212011"/>
            <a:ext cx="7678261" cy="7678261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585" l="18922" r="-67160" t="276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1" name="Google Shape;51;p8"/>
          <p:cNvSpPr txBox="1"/>
          <p:nvPr>
            <p:ph type="title"/>
          </p:nvPr>
        </p:nvSpPr>
        <p:spPr>
          <a:xfrm>
            <a:off x="4849791" y="1238491"/>
            <a:ext cx="4934287" cy="6463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Inter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4" name="Google Shape;54;p8"/>
          <p:cNvGrpSpPr/>
          <p:nvPr/>
        </p:nvGrpSpPr>
        <p:grpSpPr>
          <a:xfrm>
            <a:off x="-1733371" y="4275455"/>
            <a:ext cx="6868640" cy="2582545"/>
            <a:chOff x="2106268" y="4242891"/>
            <a:chExt cx="6947680" cy="2612263"/>
          </a:xfrm>
        </p:grpSpPr>
        <p:sp>
          <p:nvSpPr>
            <p:cNvPr id="55" name="Google Shape;55;p8"/>
            <p:cNvSpPr/>
            <p:nvPr/>
          </p:nvSpPr>
          <p:spPr>
            <a:xfrm>
              <a:off x="3829362" y="4242891"/>
              <a:ext cx="5224586" cy="2612263"/>
            </a:xfrm>
            <a:custGeom>
              <a:rect b="b" l="l" r="r" t="t"/>
              <a:pathLst>
                <a:path extrusionOk="0" h="2612263" w="5224586">
                  <a:moveTo>
                    <a:pt x="5224587" y="2612264"/>
                  </a:moveTo>
                  <a:lnTo>
                    <a:pt x="4525628" y="2612264"/>
                  </a:lnTo>
                  <a:cubicBezTo>
                    <a:pt x="4525628" y="2095276"/>
                    <a:pt x="4331980" y="1614209"/>
                    <a:pt x="3980307" y="1257675"/>
                  </a:cubicBezTo>
                  <a:cubicBezTo>
                    <a:pt x="3624960" y="897408"/>
                    <a:pt x="3139150" y="698959"/>
                    <a:pt x="2612382" y="698959"/>
                  </a:cubicBezTo>
                  <a:cubicBezTo>
                    <a:pt x="1557365" y="698959"/>
                    <a:pt x="699077" y="1557246"/>
                    <a:pt x="699077" y="2612264"/>
                  </a:cubicBezTo>
                  <a:lnTo>
                    <a:pt x="0" y="2612264"/>
                  </a:lnTo>
                  <a:cubicBezTo>
                    <a:pt x="0" y="1171847"/>
                    <a:pt x="1171847" y="0"/>
                    <a:pt x="2612264" y="0"/>
                  </a:cubicBezTo>
                  <a:cubicBezTo>
                    <a:pt x="4077161" y="0"/>
                    <a:pt x="5224587" y="1147426"/>
                    <a:pt x="5224587" y="26122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>
              <a:off x="2106268" y="4908952"/>
              <a:ext cx="3892463" cy="1946202"/>
            </a:xfrm>
            <a:custGeom>
              <a:rect b="b" l="l" r="r" t="t"/>
              <a:pathLst>
                <a:path extrusionOk="0" h="1946202" w="3892463">
                  <a:moveTo>
                    <a:pt x="3892463" y="1946202"/>
                  </a:moveTo>
                  <a:lnTo>
                    <a:pt x="3193445" y="1946202"/>
                  </a:lnTo>
                  <a:cubicBezTo>
                    <a:pt x="3193445" y="1258446"/>
                    <a:pt x="2633958" y="698959"/>
                    <a:pt x="1946202" y="698959"/>
                  </a:cubicBezTo>
                  <a:cubicBezTo>
                    <a:pt x="1258446" y="698959"/>
                    <a:pt x="698959" y="1258446"/>
                    <a:pt x="698959" y="1946202"/>
                  </a:cubicBezTo>
                  <a:lnTo>
                    <a:pt x="0" y="1946202"/>
                  </a:lnTo>
                  <a:cubicBezTo>
                    <a:pt x="0" y="873046"/>
                    <a:pt x="873047" y="0"/>
                    <a:pt x="1946202" y="0"/>
                  </a:cubicBezTo>
                  <a:cubicBezTo>
                    <a:pt x="3019357" y="0"/>
                    <a:pt x="3892463" y="873046"/>
                    <a:pt x="3892463" y="1946202"/>
                  </a:cubicBezTo>
                  <a:close/>
                </a:path>
              </a:pathLst>
            </a:custGeom>
            <a:solidFill>
              <a:srgbClr val="FF287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>
              <a:off x="4367807" y="5060220"/>
              <a:ext cx="688408" cy="688408"/>
            </a:xfrm>
            <a:custGeom>
              <a:rect b="b" l="l" r="r" t="t"/>
              <a:pathLst>
                <a:path extrusionOk="0" h="688408" w="688408">
                  <a:moveTo>
                    <a:pt x="688408" y="344204"/>
                  </a:moveTo>
                  <a:cubicBezTo>
                    <a:pt x="688408" y="534303"/>
                    <a:pt x="534303" y="688408"/>
                    <a:pt x="344204" y="688408"/>
                  </a:cubicBezTo>
                  <a:cubicBezTo>
                    <a:pt x="154106" y="688408"/>
                    <a:pt x="0" y="534303"/>
                    <a:pt x="0" y="344204"/>
                  </a:cubicBezTo>
                  <a:cubicBezTo>
                    <a:pt x="0" y="154106"/>
                    <a:pt x="154105" y="0"/>
                    <a:pt x="344204" y="0"/>
                  </a:cubicBezTo>
                  <a:cubicBezTo>
                    <a:pt x="534303" y="0"/>
                    <a:pt x="688408" y="154106"/>
                    <a:pt x="688408" y="344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59" name="Google Shape;59;p8"/>
          <p:cNvSpPr txBox="1"/>
          <p:nvPr>
            <p:ph idx="1" type="body"/>
          </p:nvPr>
        </p:nvSpPr>
        <p:spPr>
          <a:xfrm>
            <a:off x="4849791" y="2187614"/>
            <a:ext cx="6504008" cy="3865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/>
          <p:nvPr>
            <p:ph type="title"/>
          </p:nvPr>
        </p:nvSpPr>
        <p:spPr>
          <a:xfrm>
            <a:off x="2114811" y="1278413"/>
            <a:ext cx="7721325" cy="7911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Inter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3" name="Google Shape;63;p9"/>
          <p:cNvGrpSpPr/>
          <p:nvPr/>
        </p:nvGrpSpPr>
        <p:grpSpPr>
          <a:xfrm>
            <a:off x="-1733370" y="4275454"/>
            <a:ext cx="6868638" cy="2582545"/>
            <a:chOff x="2106270" y="4242893"/>
            <a:chExt cx="6947681" cy="2612265"/>
          </a:xfrm>
        </p:grpSpPr>
        <p:sp>
          <p:nvSpPr>
            <p:cNvPr id="64" name="Google Shape;64;p9"/>
            <p:cNvSpPr/>
            <p:nvPr/>
          </p:nvSpPr>
          <p:spPr>
            <a:xfrm>
              <a:off x="3829363" y="4242893"/>
              <a:ext cx="5224588" cy="2612265"/>
            </a:xfrm>
            <a:custGeom>
              <a:rect b="b" l="l" r="r" t="t"/>
              <a:pathLst>
                <a:path extrusionOk="0" h="2612263" w="5224586">
                  <a:moveTo>
                    <a:pt x="5224587" y="2612264"/>
                  </a:moveTo>
                  <a:lnTo>
                    <a:pt x="4525628" y="2612264"/>
                  </a:lnTo>
                  <a:cubicBezTo>
                    <a:pt x="4525628" y="2095276"/>
                    <a:pt x="4331980" y="1614209"/>
                    <a:pt x="3980307" y="1257675"/>
                  </a:cubicBezTo>
                  <a:cubicBezTo>
                    <a:pt x="3624960" y="897408"/>
                    <a:pt x="3139150" y="698959"/>
                    <a:pt x="2612382" y="698959"/>
                  </a:cubicBezTo>
                  <a:cubicBezTo>
                    <a:pt x="1557365" y="698959"/>
                    <a:pt x="699077" y="1557246"/>
                    <a:pt x="699077" y="2612264"/>
                  </a:cubicBezTo>
                  <a:lnTo>
                    <a:pt x="0" y="2612264"/>
                  </a:lnTo>
                  <a:cubicBezTo>
                    <a:pt x="0" y="1171847"/>
                    <a:pt x="1171847" y="0"/>
                    <a:pt x="2612264" y="0"/>
                  </a:cubicBezTo>
                  <a:cubicBezTo>
                    <a:pt x="4077161" y="0"/>
                    <a:pt x="5224587" y="1147426"/>
                    <a:pt x="5224587" y="2612264"/>
                  </a:cubicBezTo>
                  <a:close/>
                </a:path>
              </a:pathLst>
            </a:custGeom>
            <a:solidFill>
              <a:srgbClr val="4652A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65" name="Google Shape;65;p9"/>
            <p:cNvSpPr/>
            <p:nvPr/>
          </p:nvSpPr>
          <p:spPr>
            <a:xfrm>
              <a:off x="2106270" y="4908955"/>
              <a:ext cx="3892465" cy="1946203"/>
            </a:xfrm>
            <a:custGeom>
              <a:rect b="b" l="l" r="r" t="t"/>
              <a:pathLst>
                <a:path extrusionOk="0" h="1946202" w="3892463">
                  <a:moveTo>
                    <a:pt x="3892463" y="1946202"/>
                  </a:moveTo>
                  <a:lnTo>
                    <a:pt x="3193445" y="1946202"/>
                  </a:lnTo>
                  <a:cubicBezTo>
                    <a:pt x="3193445" y="1258446"/>
                    <a:pt x="2633958" y="698959"/>
                    <a:pt x="1946202" y="698959"/>
                  </a:cubicBezTo>
                  <a:cubicBezTo>
                    <a:pt x="1258446" y="698959"/>
                    <a:pt x="698959" y="1258446"/>
                    <a:pt x="698959" y="1946202"/>
                  </a:cubicBezTo>
                  <a:lnTo>
                    <a:pt x="0" y="1946202"/>
                  </a:lnTo>
                  <a:cubicBezTo>
                    <a:pt x="0" y="873046"/>
                    <a:pt x="873047" y="0"/>
                    <a:pt x="1946202" y="0"/>
                  </a:cubicBezTo>
                  <a:cubicBezTo>
                    <a:pt x="3019357" y="0"/>
                    <a:pt x="3892463" y="873046"/>
                    <a:pt x="3892463" y="1946202"/>
                  </a:cubicBezTo>
                  <a:close/>
                </a:path>
              </a:pathLst>
            </a:custGeom>
            <a:solidFill>
              <a:srgbClr val="FF287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66" name="Google Shape;66;p9"/>
            <p:cNvSpPr/>
            <p:nvPr/>
          </p:nvSpPr>
          <p:spPr>
            <a:xfrm>
              <a:off x="4367807" y="5060220"/>
              <a:ext cx="688408" cy="688408"/>
            </a:xfrm>
            <a:custGeom>
              <a:rect b="b" l="l" r="r" t="t"/>
              <a:pathLst>
                <a:path extrusionOk="0" h="688408" w="688408">
                  <a:moveTo>
                    <a:pt x="688408" y="344204"/>
                  </a:moveTo>
                  <a:cubicBezTo>
                    <a:pt x="688408" y="534303"/>
                    <a:pt x="534303" y="688408"/>
                    <a:pt x="344204" y="688408"/>
                  </a:cubicBezTo>
                  <a:cubicBezTo>
                    <a:pt x="154106" y="688408"/>
                    <a:pt x="0" y="534303"/>
                    <a:pt x="0" y="344204"/>
                  </a:cubicBezTo>
                  <a:cubicBezTo>
                    <a:pt x="0" y="154106"/>
                    <a:pt x="154105" y="0"/>
                    <a:pt x="344204" y="0"/>
                  </a:cubicBezTo>
                  <a:cubicBezTo>
                    <a:pt x="534303" y="0"/>
                    <a:pt x="688408" y="154106"/>
                    <a:pt x="688408" y="344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68" name="Google Shape;68;p9"/>
          <p:cNvSpPr txBox="1"/>
          <p:nvPr>
            <p:ph idx="1" type="body"/>
          </p:nvPr>
        </p:nvSpPr>
        <p:spPr>
          <a:xfrm>
            <a:off x="2558473" y="2582546"/>
            <a:ext cx="7277700" cy="3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●"/>
              <a:defRPr sz="20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99">
          <p15:clr>
            <a:srgbClr val="FBAE40"/>
          </p15:clr>
        </p15:guide>
        <p15:guide id="2" pos="7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list">
  <p:cSld name="Bullet lis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/>
          <p:nvPr>
            <p:ph type="title"/>
          </p:nvPr>
        </p:nvSpPr>
        <p:spPr>
          <a:xfrm>
            <a:off x="2114811" y="1278413"/>
            <a:ext cx="7721325" cy="7911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Inter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2" name="Google Shape;72;p10"/>
          <p:cNvGrpSpPr/>
          <p:nvPr/>
        </p:nvGrpSpPr>
        <p:grpSpPr>
          <a:xfrm>
            <a:off x="-1733370" y="4275454"/>
            <a:ext cx="6868638" cy="2582545"/>
            <a:chOff x="2106270" y="4242893"/>
            <a:chExt cx="6947681" cy="2612265"/>
          </a:xfrm>
        </p:grpSpPr>
        <p:sp>
          <p:nvSpPr>
            <p:cNvPr id="73" name="Google Shape;73;p10"/>
            <p:cNvSpPr/>
            <p:nvPr/>
          </p:nvSpPr>
          <p:spPr>
            <a:xfrm>
              <a:off x="3829363" y="4242893"/>
              <a:ext cx="5224588" cy="2612265"/>
            </a:xfrm>
            <a:custGeom>
              <a:rect b="b" l="l" r="r" t="t"/>
              <a:pathLst>
                <a:path extrusionOk="0" h="2612263" w="5224586">
                  <a:moveTo>
                    <a:pt x="5224587" y="2612264"/>
                  </a:moveTo>
                  <a:lnTo>
                    <a:pt x="4525628" y="2612264"/>
                  </a:lnTo>
                  <a:cubicBezTo>
                    <a:pt x="4525628" y="2095276"/>
                    <a:pt x="4331980" y="1614209"/>
                    <a:pt x="3980307" y="1257675"/>
                  </a:cubicBezTo>
                  <a:cubicBezTo>
                    <a:pt x="3624960" y="897408"/>
                    <a:pt x="3139150" y="698959"/>
                    <a:pt x="2612382" y="698959"/>
                  </a:cubicBezTo>
                  <a:cubicBezTo>
                    <a:pt x="1557365" y="698959"/>
                    <a:pt x="699077" y="1557246"/>
                    <a:pt x="699077" y="2612264"/>
                  </a:cubicBezTo>
                  <a:lnTo>
                    <a:pt x="0" y="2612264"/>
                  </a:lnTo>
                  <a:cubicBezTo>
                    <a:pt x="0" y="1171847"/>
                    <a:pt x="1171847" y="0"/>
                    <a:pt x="2612264" y="0"/>
                  </a:cubicBezTo>
                  <a:cubicBezTo>
                    <a:pt x="4077161" y="0"/>
                    <a:pt x="5224587" y="1147426"/>
                    <a:pt x="5224587" y="2612264"/>
                  </a:cubicBezTo>
                  <a:close/>
                </a:path>
              </a:pathLst>
            </a:custGeom>
            <a:solidFill>
              <a:srgbClr val="4652A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2106270" y="4908955"/>
              <a:ext cx="3892465" cy="1946203"/>
            </a:xfrm>
            <a:custGeom>
              <a:rect b="b" l="l" r="r" t="t"/>
              <a:pathLst>
                <a:path extrusionOk="0" h="1946202" w="3892463">
                  <a:moveTo>
                    <a:pt x="3892463" y="1946202"/>
                  </a:moveTo>
                  <a:lnTo>
                    <a:pt x="3193445" y="1946202"/>
                  </a:lnTo>
                  <a:cubicBezTo>
                    <a:pt x="3193445" y="1258446"/>
                    <a:pt x="2633958" y="698959"/>
                    <a:pt x="1946202" y="698959"/>
                  </a:cubicBezTo>
                  <a:cubicBezTo>
                    <a:pt x="1258446" y="698959"/>
                    <a:pt x="698959" y="1258446"/>
                    <a:pt x="698959" y="1946202"/>
                  </a:cubicBezTo>
                  <a:lnTo>
                    <a:pt x="0" y="1946202"/>
                  </a:lnTo>
                  <a:cubicBezTo>
                    <a:pt x="0" y="873046"/>
                    <a:pt x="873047" y="0"/>
                    <a:pt x="1946202" y="0"/>
                  </a:cubicBezTo>
                  <a:cubicBezTo>
                    <a:pt x="3019357" y="0"/>
                    <a:pt x="3892463" y="873046"/>
                    <a:pt x="3892463" y="1946202"/>
                  </a:cubicBezTo>
                  <a:close/>
                </a:path>
              </a:pathLst>
            </a:custGeom>
            <a:solidFill>
              <a:srgbClr val="FF287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4367807" y="5060220"/>
              <a:ext cx="688408" cy="688408"/>
            </a:xfrm>
            <a:custGeom>
              <a:rect b="b" l="l" r="r" t="t"/>
              <a:pathLst>
                <a:path extrusionOk="0" h="688408" w="688408">
                  <a:moveTo>
                    <a:pt x="688408" y="344204"/>
                  </a:moveTo>
                  <a:cubicBezTo>
                    <a:pt x="688408" y="534303"/>
                    <a:pt x="534303" y="688408"/>
                    <a:pt x="344204" y="688408"/>
                  </a:cubicBezTo>
                  <a:cubicBezTo>
                    <a:pt x="154106" y="688408"/>
                    <a:pt x="0" y="534303"/>
                    <a:pt x="0" y="344204"/>
                  </a:cubicBezTo>
                  <a:cubicBezTo>
                    <a:pt x="0" y="154106"/>
                    <a:pt x="154105" y="0"/>
                    <a:pt x="344204" y="0"/>
                  </a:cubicBezTo>
                  <a:cubicBezTo>
                    <a:pt x="534303" y="0"/>
                    <a:pt x="688408" y="154106"/>
                    <a:pt x="688408" y="344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76" name="Google Shape;76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77" name="Google Shape;77;p10"/>
          <p:cNvSpPr txBox="1"/>
          <p:nvPr>
            <p:ph idx="1" type="body"/>
          </p:nvPr>
        </p:nvSpPr>
        <p:spPr>
          <a:xfrm>
            <a:off x="2576945" y="2582546"/>
            <a:ext cx="7259192" cy="3181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•"/>
              <a:defRPr b="1" sz="2200"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99">
          <p15:clr>
            <a:srgbClr val="FBAE40"/>
          </p15:clr>
        </p15:guide>
        <p15:guide id="2" pos="77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Inter Black"/>
              <a:buNone/>
              <a:defRPr b="0" i="0" sz="4400" u="none" cap="none" strike="noStrike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52240" l="0" r="0" t="0"/>
          <a:stretch/>
        </p:blipFill>
        <p:spPr>
          <a:xfrm>
            <a:off x="10336035" y="100088"/>
            <a:ext cx="1581333" cy="62712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/>
          <p:nvPr/>
        </p:nvSpPr>
        <p:spPr>
          <a:xfrm>
            <a:off x="508344" y="1464317"/>
            <a:ext cx="3522000" cy="7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3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8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The Main Title</a:t>
            </a:r>
            <a:endParaRPr sz="48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03" name="Google Shape;103;p14"/>
          <p:cNvSpPr txBox="1"/>
          <p:nvPr>
            <p:ph type="title"/>
          </p:nvPr>
        </p:nvSpPr>
        <p:spPr>
          <a:xfrm>
            <a:off x="442437" y="221413"/>
            <a:ext cx="11307300" cy="13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700" lIns="55425" spcFirstLastPara="1" rIns="55425" wrap="square" tIns="277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b="1" i="0" sz="4500" u="none" cap="none" strike="noStrik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/>
        </p:txBody>
      </p:sp>
      <p:sp>
        <p:nvSpPr>
          <p:cNvPr id="104" name="Google Shape;104;p14"/>
          <p:cNvSpPr txBox="1"/>
          <p:nvPr>
            <p:ph idx="1" type="body"/>
          </p:nvPr>
        </p:nvSpPr>
        <p:spPr>
          <a:xfrm>
            <a:off x="508320" y="2402339"/>
            <a:ext cx="11307300" cy="46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2900" u="none" cap="none" strike="noStrik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2900" u="none" cap="none" strike="noStrik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2900" u="none" cap="none" strike="noStrik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2900" u="none" cap="none" strike="noStrik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2900" u="none" cap="none" strike="noStrik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Dosis"/>
              <a:buNone/>
              <a:defRPr i="0" sz="2900" u="none" cap="none" strike="noStrik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Dosis"/>
              <a:buNone/>
              <a:defRPr i="0" sz="2900" u="none" cap="none" strike="noStrik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Dosis"/>
              <a:buNone/>
              <a:defRPr i="0" sz="2900" u="none" cap="none" strike="noStrik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Dosis"/>
              <a:buNone/>
              <a:defRPr i="0" sz="2900" u="none" cap="none" strike="noStrik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105" name="Google Shape;105;p14"/>
          <p:cNvSpPr txBox="1"/>
          <p:nvPr>
            <p:ph idx="12" type="sldNum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buNone/>
              <a:defRPr sz="17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 algn="r">
              <a:buNone/>
              <a:defRPr sz="17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rtl="0" algn="r">
              <a:buNone/>
              <a:defRPr sz="17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rtl="0" algn="r">
              <a:buNone/>
              <a:defRPr sz="17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rtl="0" algn="r">
              <a:buNone/>
              <a:defRPr sz="17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rtl="0" algn="r">
              <a:buNone/>
              <a:defRPr sz="17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rtl="0" algn="r">
              <a:buNone/>
              <a:defRPr sz="17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rtl="0" algn="r">
              <a:buNone/>
              <a:defRPr sz="17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rtl="0" algn="r">
              <a:buNone/>
              <a:defRPr sz="17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18.png"/><Relationship Id="rId6" Type="http://schemas.openxmlformats.org/officeDocument/2006/relationships/image" Target="../media/image21.png"/><Relationship Id="rId7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>
            <p:ph type="title"/>
          </p:nvPr>
        </p:nvSpPr>
        <p:spPr>
          <a:xfrm>
            <a:off x="1288887" y="856350"/>
            <a:ext cx="4753500" cy="5145300"/>
          </a:xfrm>
          <a:prstGeom prst="rect">
            <a:avLst/>
          </a:prstGeom>
          <a:solidFill>
            <a:srgbClr val="E8F0FD"/>
          </a:solidFill>
          <a:ln cap="flat" cmpd="sng" w="9525">
            <a:solidFill>
              <a:srgbClr val="2F5A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104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F5A9A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F5A9A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F5A9A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>
                <a:solidFill>
                  <a:srgbClr val="2F5A9A"/>
                </a:solidFill>
              </a:rPr>
              <a:t>Zero Waste Cities</a:t>
            </a:r>
            <a:endParaRPr>
              <a:solidFill>
                <a:srgbClr val="2F5A9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F5A9A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fr-BE" sz="3600">
                <a:solidFill>
                  <a:srgbClr val="2F5A9A"/>
                </a:solidFill>
              </a:rPr>
              <a:t>Greetings from Europe</a:t>
            </a:r>
            <a:endParaRPr b="0" sz="1400">
              <a:solidFill>
                <a:srgbClr val="2F5A9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rgbClr val="2F5A9A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fr-BE" sz="1400">
                <a:solidFill>
                  <a:srgbClr val="2F5A9A"/>
                </a:solidFill>
              </a:rPr>
              <a:t>Zerowasteeurope.eu</a:t>
            </a:r>
            <a:endParaRPr b="0" sz="1400">
              <a:solidFill>
                <a:srgbClr val="2F5A9A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rgbClr val="2F5A9A"/>
              </a:solidFill>
            </a:endParaRPr>
          </a:p>
        </p:txBody>
      </p:sp>
      <p:pic>
        <p:nvPicPr>
          <p:cNvPr id="217" name="Google Shape;217;p27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0" l="19668" r="19662" t="0"/>
          <a:stretch/>
        </p:blipFill>
        <p:spPr>
          <a:xfrm>
            <a:off x="6398475" y="580700"/>
            <a:ext cx="5266949" cy="5696599"/>
          </a:xfrm>
          <a:prstGeom prst="rect">
            <a:avLst/>
          </a:prstGeom>
        </p:spPr>
      </p:pic>
      <p:sp>
        <p:nvSpPr>
          <p:cNvPr id="218" name="Google Shape;218;p27"/>
          <p:cNvSpPr txBox="1"/>
          <p:nvPr>
            <p:ph idx="3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BE"/>
              <a:t>Zero Waste Cities - Greetings from Europe</a:t>
            </a:r>
            <a:endParaRPr/>
          </a:p>
        </p:txBody>
      </p:sp>
      <p:pic>
        <p:nvPicPr>
          <p:cNvPr id="219" name="Google Shape;21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9290" y="927325"/>
            <a:ext cx="2612676" cy="159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6"/>
          <p:cNvSpPr txBox="1"/>
          <p:nvPr>
            <p:ph idx="1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BE"/>
              <a:t>Zero Waste Cities - Greetings from Europe</a:t>
            </a:r>
            <a:endParaRPr/>
          </a:p>
        </p:txBody>
      </p:sp>
      <p:sp>
        <p:nvSpPr>
          <p:cNvPr id="307" name="Google Shape;307;p36"/>
          <p:cNvSpPr txBox="1"/>
          <p:nvPr>
            <p:ph idx="2" type="body"/>
          </p:nvPr>
        </p:nvSpPr>
        <p:spPr>
          <a:xfrm>
            <a:off x="1890800" y="1078420"/>
            <a:ext cx="4760700" cy="6372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Treviso region, Italy</a:t>
            </a:r>
            <a:endParaRPr/>
          </a:p>
        </p:txBody>
      </p:sp>
      <p:pic>
        <p:nvPicPr>
          <p:cNvPr id="308" name="Google Shape;30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0975" y="1929838"/>
            <a:ext cx="5574499" cy="224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0803" y="4390728"/>
            <a:ext cx="5474841" cy="208959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6"/>
          <p:cNvSpPr txBox="1"/>
          <p:nvPr/>
        </p:nvSpPr>
        <p:spPr>
          <a:xfrm>
            <a:off x="7926450" y="2814688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BE" sz="1900">
                <a:solidFill>
                  <a:srgbClr val="3C8D9E"/>
                </a:solidFill>
                <a:latin typeface="Dosis"/>
                <a:ea typeface="Dosis"/>
                <a:cs typeface="Dosis"/>
                <a:sym typeface="Dosis"/>
              </a:rPr>
              <a:t>Separate collection rate</a:t>
            </a:r>
            <a:endParaRPr b="1" sz="1900">
              <a:solidFill>
                <a:srgbClr val="3C8D9E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11" name="Google Shape;311;p36"/>
          <p:cNvSpPr txBox="1"/>
          <p:nvPr/>
        </p:nvSpPr>
        <p:spPr>
          <a:xfrm>
            <a:off x="7926450" y="5197025"/>
            <a:ext cx="3245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BE" sz="1900">
                <a:solidFill>
                  <a:srgbClr val="3C8D9E"/>
                </a:solidFill>
                <a:latin typeface="Dosis"/>
                <a:ea typeface="Dosis"/>
                <a:cs typeface="Dosis"/>
                <a:sym typeface="Dosis"/>
              </a:rPr>
              <a:t>Residual waste per capita (kg)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7"/>
          <p:cNvSpPr txBox="1"/>
          <p:nvPr>
            <p:ph idx="1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BE"/>
              <a:t>Zero Waste Cities - Greetings from Europe</a:t>
            </a:r>
            <a:endParaRPr/>
          </a:p>
        </p:txBody>
      </p:sp>
      <p:sp>
        <p:nvSpPr>
          <p:cNvPr id="317" name="Google Shape;317;p37"/>
          <p:cNvSpPr txBox="1"/>
          <p:nvPr>
            <p:ph idx="2" type="body"/>
          </p:nvPr>
        </p:nvSpPr>
        <p:spPr>
          <a:xfrm>
            <a:off x="1890800" y="1078420"/>
            <a:ext cx="4760700" cy="6372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Ljubljana, Slovenia</a:t>
            </a:r>
            <a:endParaRPr/>
          </a:p>
        </p:txBody>
      </p:sp>
      <p:pic>
        <p:nvPicPr>
          <p:cNvPr id="318" name="Google Shape;31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100" y="2915263"/>
            <a:ext cx="5522730" cy="37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1512" y="2915275"/>
            <a:ext cx="5120863" cy="376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39000" y="277851"/>
            <a:ext cx="3433375" cy="247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8"/>
          <p:cNvSpPr txBox="1"/>
          <p:nvPr>
            <p:ph idx="1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BE"/>
              <a:t>Zero Waste Cities - Greetings from Europe</a:t>
            </a:r>
            <a:endParaRPr/>
          </a:p>
        </p:txBody>
      </p:sp>
      <p:sp>
        <p:nvSpPr>
          <p:cNvPr id="326" name="Google Shape;326;p38"/>
          <p:cNvSpPr txBox="1"/>
          <p:nvPr>
            <p:ph idx="2" type="body"/>
          </p:nvPr>
        </p:nvSpPr>
        <p:spPr>
          <a:xfrm>
            <a:off x="1890800" y="1078420"/>
            <a:ext cx="4760700" cy="6372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What’s next?</a:t>
            </a:r>
            <a:endParaRPr/>
          </a:p>
        </p:txBody>
      </p:sp>
      <p:sp>
        <p:nvSpPr>
          <p:cNvPr id="327" name="Google Shape;327;p38"/>
          <p:cNvSpPr txBox="1"/>
          <p:nvPr>
            <p:ph idx="3" type="body"/>
          </p:nvPr>
        </p:nvSpPr>
        <p:spPr>
          <a:xfrm>
            <a:off x="1890800" y="1871490"/>
            <a:ext cx="4760700" cy="6372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Candidate Cities:</a:t>
            </a:r>
            <a:endParaRPr/>
          </a:p>
        </p:txBody>
      </p:sp>
      <p:sp>
        <p:nvSpPr>
          <p:cNvPr id="328" name="Google Shape;328;p38"/>
          <p:cNvSpPr txBox="1"/>
          <p:nvPr>
            <p:ph idx="4" type="body"/>
          </p:nvPr>
        </p:nvSpPr>
        <p:spPr>
          <a:xfrm>
            <a:off x="1890800" y="2508700"/>
            <a:ext cx="3056400" cy="34251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 lnSpcReduction="20000"/>
          </a:bodyPr>
          <a:lstStyle/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K</a:t>
            </a:r>
            <a:r>
              <a:rPr lang="fr-BE" sz="2200">
                <a:solidFill>
                  <a:srgbClr val="2F5A9A"/>
                </a:solidFill>
              </a:rPr>
              <a:t>reis Höxter (Germany)</a:t>
            </a:r>
            <a:endParaRPr sz="2200">
              <a:solidFill>
                <a:srgbClr val="2F5A9A"/>
              </a:solidFill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Munich (Germany)</a:t>
            </a:r>
            <a:endParaRPr sz="2200">
              <a:solidFill>
                <a:srgbClr val="2F5A9A"/>
              </a:solidFill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Partizanske and Kosece (Slovakia)</a:t>
            </a:r>
            <a:endParaRPr sz="2200">
              <a:solidFill>
                <a:srgbClr val="2F5A9A"/>
              </a:solidFill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Barcelona (Spain)</a:t>
            </a:r>
            <a:endParaRPr sz="2200">
              <a:solidFill>
                <a:srgbClr val="2F5A9A"/>
              </a:solidFill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Riga (Latvia)</a:t>
            </a:r>
            <a:endParaRPr sz="2200">
              <a:solidFill>
                <a:srgbClr val="2F5A9A"/>
              </a:solidFill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Guimarães, São João da Madeira, </a:t>
            </a:r>
            <a:br>
              <a:rPr lang="fr-BE" sz="2200">
                <a:solidFill>
                  <a:srgbClr val="2F5A9A"/>
                </a:solidFill>
              </a:rPr>
            </a:br>
            <a:r>
              <a:rPr lang="fr-BE" sz="2200">
                <a:solidFill>
                  <a:srgbClr val="2F5A9A"/>
                </a:solidFill>
              </a:rPr>
              <a:t>Vila de Rei (Portugal)</a:t>
            </a:r>
            <a:endParaRPr sz="2200">
              <a:solidFill>
                <a:srgbClr val="2F5A9A"/>
              </a:solidFill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Svilengrad, Gabovo (Bulgaria)</a:t>
            </a:r>
            <a:endParaRPr sz="2200">
              <a:solidFill>
                <a:srgbClr val="2F5A9A"/>
              </a:solidFill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Ipsonas (Cyprus)</a:t>
            </a:r>
            <a:endParaRPr sz="2200">
              <a:solidFill>
                <a:srgbClr val="2F5A9A"/>
              </a:solidFill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Island of Krk (Croatia)</a:t>
            </a:r>
            <a:endParaRPr sz="2200">
              <a:solidFill>
                <a:srgbClr val="2F5A9A"/>
              </a:solidFill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Island of Tilos (Greece)</a:t>
            </a:r>
            <a:endParaRPr/>
          </a:p>
        </p:txBody>
      </p:sp>
      <p:sp>
        <p:nvSpPr>
          <p:cNvPr id="329" name="Google Shape;329;p38"/>
          <p:cNvSpPr txBox="1"/>
          <p:nvPr>
            <p:ph idx="5" type="body"/>
          </p:nvPr>
        </p:nvSpPr>
        <p:spPr>
          <a:xfrm>
            <a:off x="6326250" y="2508700"/>
            <a:ext cx="4859700" cy="32031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Autofit/>
          </a:bodyPr>
          <a:lstStyle/>
          <a:p>
            <a:pPr indent="-3683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Leipzig (Germany)</a:t>
            </a:r>
            <a:endParaRPr sz="2200">
              <a:solidFill>
                <a:srgbClr val="2F5A9A"/>
              </a:solidFill>
            </a:endParaRPr>
          </a:p>
          <a:p>
            <a:pPr indent="-368300" lvl="0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Berlin (Germany)</a:t>
            </a:r>
            <a:endParaRPr sz="2200">
              <a:solidFill>
                <a:srgbClr val="2F5A9A"/>
              </a:solidFill>
            </a:endParaRPr>
          </a:p>
          <a:p>
            <a:pPr indent="-368300" lvl="0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Frankfurt (Germany)</a:t>
            </a:r>
            <a:endParaRPr sz="2200">
              <a:solidFill>
                <a:srgbClr val="2F5A9A"/>
              </a:solidFill>
            </a:endParaRPr>
          </a:p>
          <a:p>
            <a:pPr indent="-368300" lvl="0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Cologne (Germany)</a:t>
            </a:r>
            <a:endParaRPr sz="2200">
              <a:solidFill>
                <a:srgbClr val="2F5A9A"/>
              </a:solidFill>
            </a:endParaRPr>
          </a:p>
          <a:p>
            <a:pPr indent="-368300" lvl="0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Ibiza (Spain)</a:t>
            </a:r>
            <a:endParaRPr sz="2200">
              <a:solidFill>
                <a:srgbClr val="2F5A9A"/>
              </a:solidFill>
            </a:endParaRPr>
          </a:p>
          <a:p>
            <a:pPr indent="-368300" lvl="0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Bornholm (Denmark)</a:t>
            </a:r>
            <a:endParaRPr sz="2200">
              <a:solidFill>
                <a:srgbClr val="2F5A9A"/>
              </a:solidFill>
            </a:endParaRPr>
          </a:p>
          <a:p>
            <a:pPr indent="-368300" lvl="0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Alvito (Portugal)</a:t>
            </a:r>
            <a:endParaRPr sz="2200">
              <a:solidFill>
                <a:srgbClr val="2F5A9A"/>
              </a:solidFill>
            </a:endParaRPr>
          </a:p>
          <a:p>
            <a:pPr indent="-368300" lvl="0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Kranj (Slovenia)</a:t>
            </a:r>
            <a:endParaRPr sz="2200">
              <a:solidFill>
                <a:srgbClr val="2F5A9A"/>
              </a:solidFill>
            </a:endParaRPr>
          </a:p>
          <a:p>
            <a:pPr indent="-368300" lvl="0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Char char="●"/>
            </a:pPr>
            <a:r>
              <a:rPr lang="fr-BE" sz="2200">
                <a:solidFill>
                  <a:srgbClr val="2F5A9A"/>
                </a:solidFill>
              </a:rPr>
              <a:t>Zagreb (Croatia)</a:t>
            </a:r>
            <a:endParaRPr sz="2200">
              <a:solidFill>
                <a:srgbClr val="2F5A9A"/>
              </a:solidFill>
            </a:endParaRPr>
          </a:p>
        </p:txBody>
      </p:sp>
      <p:sp>
        <p:nvSpPr>
          <p:cNvPr id="330" name="Google Shape;330;p38"/>
          <p:cNvSpPr txBox="1"/>
          <p:nvPr>
            <p:ph idx="3" type="body"/>
          </p:nvPr>
        </p:nvSpPr>
        <p:spPr>
          <a:xfrm>
            <a:off x="6497975" y="1871490"/>
            <a:ext cx="4760700" cy="6372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Coming soon:</a:t>
            </a:r>
            <a:endParaRPr/>
          </a:p>
        </p:txBody>
      </p:sp>
      <p:pic>
        <p:nvPicPr>
          <p:cNvPr id="331" name="Google Shape;331;p38"/>
          <p:cNvPicPr preferRelativeResize="0"/>
          <p:nvPr/>
        </p:nvPicPr>
        <p:blipFill rotWithShape="1">
          <a:blip r:embed="rId3">
            <a:alphaModFix/>
          </a:blip>
          <a:srcRect b="0" l="-3860" r="3859" t="0"/>
          <a:stretch/>
        </p:blipFill>
        <p:spPr>
          <a:xfrm>
            <a:off x="4572363" y="1715613"/>
            <a:ext cx="3867275" cy="38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8"/>
          <p:cNvSpPr txBox="1"/>
          <p:nvPr/>
        </p:nvSpPr>
        <p:spPr>
          <a:xfrm>
            <a:off x="5429250" y="5441675"/>
            <a:ext cx="2586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BE" sz="2800">
                <a:solidFill>
                  <a:srgbClr val="2F5A9A"/>
                </a:solidFill>
                <a:latin typeface="Dosis"/>
                <a:ea typeface="Dosis"/>
                <a:cs typeface="Dosis"/>
                <a:sym typeface="Dosis"/>
              </a:rPr>
              <a:t>…and many more!</a:t>
            </a:r>
            <a:endParaRPr sz="2800">
              <a:solidFill>
                <a:srgbClr val="2F5A9A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9"/>
          <p:cNvSpPr txBox="1"/>
          <p:nvPr>
            <p:ph idx="1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Zero Waste Cities - Greetings from Europe</a:t>
            </a:r>
            <a:endParaRPr/>
          </a:p>
        </p:txBody>
      </p:sp>
      <p:sp>
        <p:nvSpPr>
          <p:cNvPr id="338" name="Google Shape;338;p39"/>
          <p:cNvSpPr txBox="1"/>
          <p:nvPr>
            <p:ph type="title"/>
          </p:nvPr>
        </p:nvSpPr>
        <p:spPr>
          <a:xfrm>
            <a:off x="6115396" y="2748273"/>
            <a:ext cx="5433600" cy="786300"/>
          </a:xfrm>
          <a:prstGeom prst="rect">
            <a:avLst/>
          </a:prstGeom>
        </p:spPr>
        <p:txBody>
          <a:bodyPr anchorCtr="0" anchor="ctr" bIns="0" lIns="0" spcFirstLastPara="1" rIns="0" wrap="square" tIns="104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Thank you</a:t>
            </a:r>
            <a:endParaRPr/>
          </a:p>
        </p:txBody>
      </p:sp>
      <p:sp>
        <p:nvSpPr>
          <p:cNvPr id="339" name="Google Shape;339;p39"/>
          <p:cNvSpPr txBox="1"/>
          <p:nvPr>
            <p:ph idx="2" type="body"/>
          </p:nvPr>
        </p:nvSpPr>
        <p:spPr>
          <a:xfrm>
            <a:off x="6105500" y="3613835"/>
            <a:ext cx="5443200" cy="10857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Zerowasteeurope.eu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Zerowastecities.eu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Missionzeroacademy.eu</a:t>
            </a:r>
            <a:endParaRPr/>
          </a:p>
        </p:txBody>
      </p:sp>
      <p:sp>
        <p:nvSpPr>
          <p:cNvPr id="340" name="Google Shape;340;p39"/>
          <p:cNvSpPr txBox="1"/>
          <p:nvPr>
            <p:ph idx="6" type="body"/>
          </p:nvPr>
        </p:nvSpPr>
        <p:spPr>
          <a:xfrm>
            <a:off x="8637605" y="378996"/>
            <a:ext cx="2971200" cy="4161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 fontScale="85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#ZeroWasteCities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#MissionZeroAcademy</a:t>
            </a:r>
            <a:endParaRPr/>
          </a:p>
        </p:txBody>
      </p:sp>
      <p:sp>
        <p:nvSpPr>
          <p:cNvPr id="341" name="Google Shape;341;p39"/>
          <p:cNvSpPr txBox="1"/>
          <p:nvPr>
            <p:ph idx="12" type="sldNum"/>
          </p:nvPr>
        </p:nvSpPr>
        <p:spPr>
          <a:xfrm>
            <a:off x="-127672" y="229934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pic>
        <p:nvPicPr>
          <p:cNvPr id="342" name="Google Shape;3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7025" y="1732400"/>
            <a:ext cx="1892101" cy="15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2887" y="3485575"/>
            <a:ext cx="1892101" cy="189210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9"/>
          <p:cNvSpPr txBox="1"/>
          <p:nvPr/>
        </p:nvSpPr>
        <p:spPr>
          <a:xfrm>
            <a:off x="6115400" y="5008800"/>
            <a:ext cx="2795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BE" sz="16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Kaisa Karjalainen,</a:t>
            </a:r>
            <a:endParaRPr b="1" sz="16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Manager, Mission Zero Academy by Zero Waste Europe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/>
          <p:nvPr>
            <p:ph type="title"/>
          </p:nvPr>
        </p:nvSpPr>
        <p:spPr>
          <a:xfrm>
            <a:off x="1752167" y="2139807"/>
            <a:ext cx="7532400" cy="2337900"/>
          </a:xfrm>
          <a:prstGeom prst="rect">
            <a:avLst/>
          </a:prstGeom>
        </p:spPr>
        <p:txBody>
          <a:bodyPr anchorCtr="0" anchor="ctr" bIns="0" lIns="0" spcFirstLastPara="1" rIns="0" wrap="square" tIns="104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The story of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Zero Waste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Cities</a:t>
            </a:r>
            <a:endParaRPr/>
          </a:p>
        </p:txBody>
      </p:sp>
      <p:pic>
        <p:nvPicPr>
          <p:cNvPr id="225" name="Google Shape;225;p28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-199" l="5466" r="33184" t="200"/>
          <a:stretch/>
        </p:blipFill>
        <p:spPr>
          <a:xfrm>
            <a:off x="6533079" y="786495"/>
            <a:ext cx="4905900" cy="5306100"/>
          </a:xfrm>
          <a:prstGeom prst="rect">
            <a:avLst/>
          </a:prstGeom>
        </p:spPr>
      </p:pic>
      <p:sp>
        <p:nvSpPr>
          <p:cNvPr id="226" name="Google Shape;226;p28"/>
          <p:cNvSpPr txBox="1"/>
          <p:nvPr>
            <p:ph idx="2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Zero Waste Cities - Greetings from Europe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/>
          <p:nvPr>
            <p:ph idx="1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Zero Waste Cities - Greetings from Europe</a:t>
            </a:r>
            <a:endParaRPr/>
          </a:p>
        </p:txBody>
      </p:sp>
      <p:sp>
        <p:nvSpPr>
          <p:cNvPr id="232" name="Google Shape;232;p29"/>
          <p:cNvSpPr txBox="1"/>
          <p:nvPr>
            <p:ph idx="4" type="body"/>
          </p:nvPr>
        </p:nvSpPr>
        <p:spPr>
          <a:xfrm>
            <a:off x="1841100" y="1150325"/>
            <a:ext cx="4497300" cy="18081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lang="fr-BE" sz="2600">
                <a:solidFill>
                  <a:schemeClr val="dk2"/>
                </a:solidFill>
                <a:latin typeface="Dosis Medium"/>
                <a:ea typeface="Dosis Medium"/>
                <a:cs typeface="Dosis Medium"/>
                <a:sym typeface="Dosis Medium"/>
              </a:rPr>
              <a:t>Started in Capannori, Italy in 2007 where the </a:t>
            </a:r>
            <a:r>
              <a:rPr b="1" lang="fr-BE" sz="2600">
                <a:solidFill>
                  <a:schemeClr val="dk2"/>
                </a:solidFill>
              </a:rPr>
              <a:t>locals transformed their waste management system</a:t>
            </a:r>
            <a:r>
              <a:rPr lang="fr-BE" sz="2600">
                <a:solidFill>
                  <a:schemeClr val="dk2"/>
                </a:solidFill>
                <a:latin typeface="Dosis Medium"/>
                <a:ea typeface="Dosis Medium"/>
                <a:cs typeface="Dosis Medium"/>
                <a:sym typeface="Dosis Medium"/>
              </a:rPr>
              <a:t> to avoid building an incinerator.</a:t>
            </a:r>
            <a:endParaRPr/>
          </a:p>
        </p:txBody>
      </p:sp>
      <p:sp>
        <p:nvSpPr>
          <p:cNvPr id="233" name="Google Shape;233;p29"/>
          <p:cNvSpPr txBox="1"/>
          <p:nvPr/>
        </p:nvSpPr>
        <p:spPr>
          <a:xfrm>
            <a:off x="7105275" y="1027650"/>
            <a:ext cx="40299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1500"/>
              </a:spcBef>
              <a:spcAft>
                <a:spcPts val="0"/>
              </a:spcAft>
              <a:buNone/>
            </a:pPr>
            <a:r>
              <a:rPr lang="fr-BE" sz="2600">
                <a:solidFill>
                  <a:schemeClr val="dk2"/>
                </a:solidFill>
                <a:latin typeface="Dosis Medium"/>
                <a:ea typeface="Dosis Medium"/>
                <a:cs typeface="Dosis Medium"/>
                <a:sym typeface="Dosis Medium"/>
              </a:rPr>
              <a:t>Over the years, others followed, growing the network of cities: </a:t>
            </a:r>
            <a:br>
              <a:rPr lang="fr-BE" sz="2600">
                <a:solidFill>
                  <a:schemeClr val="dk2"/>
                </a:solidFill>
                <a:latin typeface="Dosis Medium"/>
                <a:ea typeface="Dosis Medium"/>
                <a:cs typeface="Dosis Medium"/>
                <a:sym typeface="Dosis Medium"/>
              </a:rPr>
            </a:br>
            <a:r>
              <a:rPr b="1" lang="fr-BE" sz="26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440+ in 2021</a:t>
            </a:r>
            <a:r>
              <a:rPr b="1" lang="fr-BE" sz="2600">
                <a:solidFill>
                  <a:schemeClr val="accent1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endParaRPr b="1" sz="2600">
              <a:solidFill>
                <a:schemeClr val="accen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34" name="Google Shape;234;p29"/>
          <p:cNvSpPr txBox="1"/>
          <p:nvPr>
            <p:ph idx="4294967295" type="body"/>
          </p:nvPr>
        </p:nvSpPr>
        <p:spPr>
          <a:xfrm>
            <a:off x="7105275" y="3773725"/>
            <a:ext cx="4108200" cy="17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1500"/>
              </a:spcBef>
              <a:spcAft>
                <a:spcPts val="0"/>
              </a:spcAft>
              <a:buNone/>
            </a:pPr>
            <a:r>
              <a:rPr lang="fr-BE" sz="2600">
                <a:solidFill>
                  <a:schemeClr val="dk2"/>
                </a:solidFill>
                <a:latin typeface="Dosis Medium"/>
                <a:ea typeface="Dosis Medium"/>
                <a:cs typeface="Dosis Medium"/>
                <a:sym typeface="Dosis Medium"/>
              </a:rPr>
              <a:t>Learnings were gathered, formalised and harmonised:  </a:t>
            </a:r>
            <a:r>
              <a:rPr lang="fr-BE" sz="2600">
                <a:solidFill>
                  <a:srgbClr val="FF287A"/>
                </a:solidFill>
                <a:latin typeface="Dosis Medium"/>
                <a:ea typeface="Dosis Medium"/>
                <a:cs typeface="Dosis Medium"/>
                <a:sym typeface="Dosis Medium"/>
              </a:rPr>
              <a:t>Zero Waste Cities Certification </a:t>
            </a:r>
            <a:r>
              <a:rPr lang="fr-BE" sz="2600">
                <a:solidFill>
                  <a:schemeClr val="dk2"/>
                </a:solidFill>
                <a:latin typeface="Dosis Medium"/>
                <a:ea typeface="Dosis Medium"/>
                <a:cs typeface="Dosis Medium"/>
                <a:sym typeface="Dosis Medium"/>
              </a:rPr>
              <a:t>launched in March 2021.</a:t>
            </a:r>
            <a:endParaRPr sz="2600"/>
          </a:p>
        </p:txBody>
      </p:sp>
      <p:sp>
        <p:nvSpPr>
          <p:cNvPr id="235" name="Google Shape;235;p29"/>
          <p:cNvSpPr txBox="1"/>
          <p:nvPr/>
        </p:nvSpPr>
        <p:spPr>
          <a:xfrm>
            <a:off x="1841025" y="3732325"/>
            <a:ext cx="42549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lang="fr-BE" sz="2600">
                <a:solidFill>
                  <a:schemeClr val="dk2"/>
                </a:solidFill>
                <a:latin typeface="Dosis Medium"/>
                <a:ea typeface="Dosis Medium"/>
                <a:cs typeface="Dosis Medium"/>
                <a:sym typeface="Dosis Medium"/>
              </a:rPr>
              <a:t>New cities, from Riga to Barcelona, are </a:t>
            </a:r>
            <a:r>
              <a:rPr b="1" lang="fr-BE" sz="26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committing to go zero waste</a:t>
            </a:r>
            <a:r>
              <a:rPr lang="fr-BE" sz="2600">
                <a:solidFill>
                  <a:schemeClr val="dk2"/>
                </a:solidFill>
                <a:latin typeface="Dosis Medium"/>
                <a:ea typeface="Dosis Medium"/>
                <a:cs typeface="Dosis Medium"/>
                <a:sym typeface="Dosis Medium"/>
              </a:rPr>
              <a:t>. First Certified Zero Waste Cities in April 2022</a:t>
            </a:r>
            <a:endParaRPr sz="2600">
              <a:solidFill>
                <a:schemeClr val="dk2"/>
              </a:solidFill>
              <a:latin typeface="Dosis Medium"/>
              <a:ea typeface="Dosis Medium"/>
              <a:cs typeface="Dosis Medium"/>
              <a:sym typeface="Dosis Medium"/>
            </a:endParaRPr>
          </a:p>
        </p:txBody>
      </p:sp>
      <p:pic>
        <p:nvPicPr>
          <p:cNvPr id="236" name="Google Shape;2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750" y="2831815"/>
            <a:ext cx="3605174" cy="9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9"/>
          <p:cNvSpPr/>
          <p:nvPr/>
        </p:nvSpPr>
        <p:spPr>
          <a:xfrm rot="-6953793">
            <a:off x="6729624" y="3822450"/>
            <a:ext cx="931430" cy="655703"/>
          </a:xfrm>
          <a:prstGeom prst="rightArrow">
            <a:avLst>
              <a:gd fmla="val 12507" name="adj1"/>
              <a:gd fmla="val 28117" name="adj2"/>
            </a:avLst>
          </a:prstGeom>
          <a:solidFill>
            <a:srgbClr val="FF287A"/>
          </a:solidFill>
          <a:ln cap="flat" cmpd="sng" w="9525">
            <a:solidFill>
              <a:srgbClr val="FF287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9"/>
          <p:cNvSpPr/>
          <p:nvPr/>
        </p:nvSpPr>
        <p:spPr>
          <a:xfrm>
            <a:off x="6415450" y="1616750"/>
            <a:ext cx="778500" cy="414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9"/>
          <p:cNvSpPr/>
          <p:nvPr/>
        </p:nvSpPr>
        <p:spPr>
          <a:xfrm rot="5400000">
            <a:off x="9632425" y="3222000"/>
            <a:ext cx="778500" cy="414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9"/>
          <p:cNvSpPr/>
          <p:nvPr/>
        </p:nvSpPr>
        <p:spPr>
          <a:xfrm rot="10800000">
            <a:off x="6095925" y="4712500"/>
            <a:ext cx="778500" cy="414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0"/>
          <p:cNvSpPr txBox="1"/>
          <p:nvPr>
            <p:ph idx="1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BE">
                <a:solidFill>
                  <a:schemeClr val="dk2"/>
                </a:solidFill>
              </a:rPr>
              <a:t>Zero Waste Cities - Greetings from Europe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6" name="Google Shape;246;p30"/>
          <p:cNvSpPr txBox="1"/>
          <p:nvPr>
            <p:ph idx="2" type="body"/>
          </p:nvPr>
        </p:nvSpPr>
        <p:spPr>
          <a:xfrm>
            <a:off x="1533596" y="727285"/>
            <a:ext cx="4848900" cy="6852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BE"/>
              <a:t>What has changed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0"/>
          <p:cNvSpPr txBox="1"/>
          <p:nvPr>
            <p:ph idx="3" type="body"/>
          </p:nvPr>
        </p:nvSpPr>
        <p:spPr>
          <a:xfrm>
            <a:off x="1533596" y="1454080"/>
            <a:ext cx="4848900" cy="6852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BE" sz="3000"/>
              <a:t>Original model vs Certification:</a:t>
            </a:r>
            <a:endParaRPr/>
          </a:p>
        </p:txBody>
      </p:sp>
      <p:sp>
        <p:nvSpPr>
          <p:cNvPr id="248" name="Google Shape;248;p30"/>
          <p:cNvSpPr txBox="1"/>
          <p:nvPr>
            <p:ph idx="4" type="body"/>
          </p:nvPr>
        </p:nvSpPr>
        <p:spPr>
          <a:xfrm>
            <a:off x="1533600" y="2139276"/>
            <a:ext cx="4848900" cy="45585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B6F"/>
              </a:buClr>
              <a:buSzPts val="1300"/>
              <a:buChar char="●"/>
            </a:pPr>
            <a:r>
              <a:rPr b="1" lang="fr-BE" sz="2100">
                <a:solidFill>
                  <a:srgbClr val="1F3B6F"/>
                </a:solidFill>
              </a:rPr>
              <a:t>Third party verification of results</a:t>
            </a:r>
            <a:r>
              <a:rPr lang="fr-BE" sz="2100">
                <a:solidFill>
                  <a:srgbClr val="1F3B6F"/>
                </a:solidFill>
              </a:rPr>
              <a:t> -&gt; more robust and credible.</a:t>
            </a:r>
            <a:endParaRPr sz="2100">
              <a:solidFill>
                <a:srgbClr val="1F3B6F"/>
              </a:solidFill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B6F"/>
              </a:buClr>
              <a:buSzPts val="1300"/>
              <a:buChar char="●"/>
            </a:pPr>
            <a:r>
              <a:rPr b="1" lang="fr-BE" sz="2100">
                <a:solidFill>
                  <a:srgbClr val="1F3B6F"/>
                </a:solidFill>
              </a:rPr>
              <a:t>More granular requirements for the cities</a:t>
            </a:r>
            <a:r>
              <a:rPr lang="fr-BE" sz="2100">
                <a:solidFill>
                  <a:srgbClr val="1F3B6F"/>
                </a:solidFill>
              </a:rPr>
              <a:t> -&gt; acts also as a to-do list.</a:t>
            </a:r>
            <a:endParaRPr sz="2100">
              <a:solidFill>
                <a:srgbClr val="1F3B6F"/>
              </a:solidFill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B6F"/>
              </a:buClr>
              <a:buSzPts val="1300"/>
              <a:buChar char="●"/>
            </a:pPr>
            <a:r>
              <a:rPr b="1" lang="fr-BE" sz="2100">
                <a:solidFill>
                  <a:srgbClr val="1F3B6F"/>
                </a:solidFill>
              </a:rPr>
              <a:t>More objective performance evaluation</a:t>
            </a:r>
            <a:r>
              <a:rPr lang="fr-BE" sz="2100">
                <a:solidFill>
                  <a:srgbClr val="1F3B6F"/>
                </a:solidFill>
              </a:rPr>
              <a:t> -&gt; relevant feedback and harmonized results.</a:t>
            </a:r>
            <a:endParaRPr sz="2100">
              <a:solidFill>
                <a:srgbClr val="1F3B6F"/>
              </a:solidFill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B6F"/>
              </a:buClr>
              <a:buSzPts val="1300"/>
              <a:buChar char="●"/>
            </a:pPr>
            <a:r>
              <a:rPr b="1" lang="fr-BE" sz="2100">
                <a:solidFill>
                  <a:srgbClr val="1F3B6F"/>
                </a:solidFill>
              </a:rPr>
              <a:t>Data collection</a:t>
            </a:r>
            <a:r>
              <a:rPr lang="fr-BE" sz="2100">
                <a:solidFill>
                  <a:srgbClr val="1F3B6F"/>
                </a:solidFill>
              </a:rPr>
              <a:t> -&gt; possibility to measure impacts.</a:t>
            </a:r>
            <a:endParaRPr sz="2100">
              <a:solidFill>
                <a:srgbClr val="1F3B6F"/>
              </a:solidFill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B6F"/>
              </a:buClr>
              <a:buSzPts val="1300"/>
              <a:buChar char="●"/>
            </a:pPr>
            <a:r>
              <a:rPr b="1" lang="fr-BE" sz="2100">
                <a:solidFill>
                  <a:srgbClr val="1F3B6F"/>
                </a:solidFill>
              </a:rPr>
              <a:t>Levels of performance</a:t>
            </a:r>
            <a:r>
              <a:rPr lang="fr-BE" sz="2100">
                <a:solidFill>
                  <a:srgbClr val="1F3B6F"/>
                </a:solidFill>
              </a:rPr>
              <a:t> -&gt; goals to reach</a:t>
            </a:r>
            <a:endParaRPr sz="2100">
              <a:solidFill>
                <a:srgbClr val="1F3B6F"/>
              </a:solidFill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B6F"/>
              </a:buClr>
              <a:buSzPts val="1300"/>
              <a:buChar char="●"/>
            </a:pPr>
            <a:r>
              <a:rPr b="1" lang="fr-BE" sz="2100">
                <a:solidFill>
                  <a:srgbClr val="1F3B6F"/>
                </a:solidFill>
              </a:rPr>
              <a:t>Mechanisms to address underperformance</a:t>
            </a:r>
            <a:r>
              <a:rPr lang="fr-BE" sz="2100">
                <a:solidFill>
                  <a:srgbClr val="1F3B6F"/>
                </a:solidFill>
              </a:rPr>
              <a:t> -&gt; possibility to lose zero waste status.</a:t>
            </a:r>
            <a:endParaRPr sz="2100">
              <a:solidFill>
                <a:srgbClr val="1F3B6F"/>
              </a:solidFill>
            </a:endParaRPr>
          </a:p>
        </p:txBody>
      </p:sp>
      <p:pic>
        <p:nvPicPr>
          <p:cNvPr id="249" name="Google Shape;249;p30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0" l="21529" r="21529" t="0"/>
          <a:stretch/>
        </p:blipFill>
        <p:spPr>
          <a:xfrm>
            <a:off x="7112667" y="0"/>
            <a:ext cx="4467600" cy="5230800"/>
          </a:xfrm>
          <a:prstGeom prst="rect">
            <a:avLst/>
          </a:prstGeom>
        </p:spPr>
      </p:pic>
      <p:sp>
        <p:nvSpPr>
          <p:cNvPr id="250" name="Google Shape;250;p30"/>
          <p:cNvSpPr txBox="1"/>
          <p:nvPr>
            <p:ph idx="12" type="sldNum"/>
          </p:nvPr>
        </p:nvSpPr>
        <p:spPr>
          <a:xfrm>
            <a:off x="-127672" y="229934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251" name="Google Shape;251;p30"/>
          <p:cNvSpPr txBox="1"/>
          <p:nvPr>
            <p:ph idx="6" type="body"/>
          </p:nvPr>
        </p:nvSpPr>
        <p:spPr>
          <a:xfrm>
            <a:off x="7256374" y="5488300"/>
            <a:ext cx="4180200" cy="12789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700">
                <a:latin typeface="Dosis"/>
                <a:ea typeface="Dosis"/>
                <a:cs typeface="Dosis"/>
                <a:sym typeface="Dosis"/>
              </a:rPr>
              <a:t>With the launch of the Certification system, the interest in zero waste cities has expanded to new countries in Europe as well as to the largest cities in the continent.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1"/>
          <p:cNvSpPr txBox="1"/>
          <p:nvPr>
            <p:ph idx="3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BE"/>
              <a:t>Zero Waste Cities - Greetings from Europe</a:t>
            </a:r>
            <a:endParaRPr/>
          </a:p>
        </p:txBody>
      </p:sp>
      <p:pic>
        <p:nvPicPr>
          <p:cNvPr id="257" name="Google Shape;257;p31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-15123" l="0" r="0" t="-15136"/>
          <a:stretch/>
        </p:blipFill>
        <p:spPr>
          <a:xfrm>
            <a:off x="6533079" y="786495"/>
            <a:ext cx="4905900" cy="5306100"/>
          </a:xfrm>
          <a:prstGeom prst="rect">
            <a:avLst/>
          </a:prstGeom>
        </p:spPr>
      </p:pic>
      <p:sp>
        <p:nvSpPr>
          <p:cNvPr id="258" name="Google Shape;258;p31"/>
          <p:cNvSpPr txBox="1"/>
          <p:nvPr>
            <p:ph type="title"/>
          </p:nvPr>
        </p:nvSpPr>
        <p:spPr>
          <a:xfrm>
            <a:off x="1405092" y="1897682"/>
            <a:ext cx="7532400" cy="3212100"/>
          </a:xfrm>
          <a:prstGeom prst="rect">
            <a:avLst/>
          </a:prstGeom>
        </p:spPr>
        <p:txBody>
          <a:bodyPr anchorCtr="0" anchor="ctr" bIns="0" lIns="0" spcFirstLastPara="1" rIns="0" wrap="square" tIns="104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5200"/>
              <a:t>The Zero Waste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5200"/>
              <a:t>Cities Certification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5200"/>
              <a:t>model, as ran by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5200"/>
              <a:t>the Mission Zero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5200"/>
              <a:t>Academy</a:t>
            </a:r>
            <a:endParaRPr sz="5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2"/>
          <p:cNvSpPr txBox="1"/>
          <p:nvPr>
            <p:ph idx="1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BE"/>
              <a:t>Zero Waste Cities - Greetings from Europe</a:t>
            </a:r>
            <a:endParaRPr/>
          </a:p>
        </p:txBody>
      </p:sp>
      <p:sp>
        <p:nvSpPr>
          <p:cNvPr id="264" name="Google Shape;264;p32"/>
          <p:cNvSpPr txBox="1"/>
          <p:nvPr>
            <p:ph idx="2" type="body"/>
          </p:nvPr>
        </p:nvSpPr>
        <p:spPr>
          <a:xfrm>
            <a:off x="1890800" y="1078420"/>
            <a:ext cx="4760700" cy="6372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State of play</a:t>
            </a:r>
            <a:endParaRPr/>
          </a:p>
        </p:txBody>
      </p:sp>
      <p:sp>
        <p:nvSpPr>
          <p:cNvPr id="265" name="Google Shape;265;p32"/>
          <p:cNvSpPr txBox="1"/>
          <p:nvPr>
            <p:ph idx="3" type="body"/>
          </p:nvPr>
        </p:nvSpPr>
        <p:spPr>
          <a:xfrm>
            <a:off x="1890800" y="1793553"/>
            <a:ext cx="4760700" cy="6372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Currently certified:</a:t>
            </a:r>
            <a:endParaRPr/>
          </a:p>
        </p:txBody>
      </p:sp>
      <p:pic>
        <p:nvPicPr>
          <p:cNvPr id="266" name="Google Shape;26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687" y="2613649"/>
            <a:ext cx="1102776" cy="110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4201" y="4323675"/>
            <a:ext cx="1134875" cy="11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1750" y="4330738"/>
            <a:ext cx="947700" cy="113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3828" y="2613659"/>
            <a:ext cx="947702" cy="113486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2"/>
          <p:cNvSpPr txBox="1"/>
          <p:nvPr/>
        </p:nvSpPr>
        <p:spPr>
          <a:xfrm>
            <a:off x="2332972" y="3853096"/>
            <a:ext cx="3894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rmAutofit lnSpcReduction="10000"/>
          </a:bodyPr>
          <a:lstStyle/>
          <a:p>
            <a:pPr indent="0" lvl="0" marL="0" rtl="0" algn="l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BE" sz="2000">
                <a:solidFill>
                  <a:srgbClr val="2F5A9A"/>
                </a:solidFill>
                <a:latin typeface="Dosis"/>
                <a:ea typeface="Dosis"/>
                <a:cs typeface="Dosis"/>
                <a:sym typeface="Dosis"/>
              </a:rPr>
              <a:t>x1</a:t>
            </a:r>
            <a:endParaRPr b="1" sz="2000">
              <a:solidFill>
                <a:srgbClr val="2F5A9A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71" name="Google Shape;271;p32"/>
          <p:cNvSpPr txBox="1"/>
          <p:nvPr/>
        </p:nvSpPr>
        <p:spPr>
          <a:xfrm>
            <a:off x="3676938" y="5521675"/>
            <a:ext cx="3894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rmAutofit/>
          </a:bodyPr>
          <a:lstStyle/>
          <a:p>
            <a:pPr indent="0" lvl="0" marL="0" marR="0" rtl="0" algn="l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BE" sz="2000">
                <a:solidFill>
                  <a:srgbClr val="2F5A9A"/>
                </a:solidFill>
                <a:latin typeface="Dosis"/>
                <a:ea typeface="Dosis"/>
                <a:cs typeface="Dosis"/>
                <a:sym typeface="Dosis"/>
              </a:rPr>
              <a:t>x2</a:t>
            </a:r>
            <a:endParaRPr sz="4800">
              <a:solidFill>
                <a:srgbClr val="2F5A9A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72" name="Google Shape;272;p32"/>
          <p:cNvSpPr txBox="1"/>
          <p:nvPr/>
        </p:nvSpPr>
        <p:spPr>
          <a:xfrm>
            <a:off x="2260897" y="5521670"/>
            <a:ext cx="3894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rmAutofit/>
          </a:bodyPr>
          <a:lstStyle/>
          <a:p>
            <a:pPr indent="0" lvl="0" marL="0" rtl="0" algn="l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BE" sz="2000">
                <a:solidFill>
                  <a:srgbClr val="2F5A9A"/>
                </a:solidFill>
                <a:latin typeface="Dosis"/>
                <a:ea typeface="Dosis"/>
                <a:cs typeface="Dosis"/>
                <a:sym typeface="Dosis"/>
              </a:rPr>
              <a:t>x5</a:t>
            </a:r>
            <a:endParaRPr b="1" sz="2000">
              <a:solidFill>
                <a:srgbClr val="2F5A9A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73" name="Google Shape;273;p32"/>
          <p:cNvSpPr txBox="1"/>
          <p:nvPr/>
        </p:nvSpPr>
        <p:spPr>
          <a:xfrm>
            <a:off x="3713377" y="3853100"/>
            <a:ext cx="3894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rmAutofit fontScale="92500" lnSpcReduction="20000"/>
          </a:bodyPr>
          <a:lstStyle/>
          <a:p>
            <a:pPr indent="0" lvl="0" marL="0" rtl="0" algn="l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BE" sz="2000">
                <a:solidFill>
                  <a:srgbClr val="2F5A9A"/>
                </a:solidFill>
                <a:latin typeface="Dosis"/>
                <a:ea typeface="Dosis"/>
                <a:cs typeface="Dosis"/>
                <a:sym typeface="Dosis"/>
              </a:rPr>
              <a:t>x3</a:t>
            </a:r>
            <a:endParaRPr sz="4800">
              <a:solidFill>
                <a:srgbClr val="2F5A9A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274" name="Google Shape;27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96000" y="1190426"/>
            <a:ext cx="4807150" cy="33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2"/>
          <p:cNvSpPr txBox="1"/>
          <p:nvPr/>
        </p:nvSpPr>
        <p:spPr>
          <a:xfrm>
            <a:off x="4900575" y="4705075"/>
            <a:ext cx="6249900" cy="12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Font typeface="Dosis"/>
              <a:buChar char="●"/>
            </a:pPr>
            <a:r>
              <a:rPr lang="fr-BE" sz="2200">
                <a:solidFill>
                  <a:srgbClr val="2F5A9A"/>
                </a:solidFill>
                <a:latin typeface="Dosis"/>
                <a:ea typeface="Dosis"/>
                <a:cs typeface="Dosis"/>
                <a:sym typeface="Dosis"/>
              </a:rPr>
              <a:t>Existing </a:t>
            </a:r>
            <a:r>
              <a:rPr lang="fr-BE" sz="2200">
                <a:solidFill>
                  <a:srgbClr val="2F5A9A"/>
                </a:solidFill>
                <a:latin typeface="Dosis"/>
                <a:ea typeface="Dosis"/>
                <a:cs typeface="Dosis"/>
                <a:sym typeface="Dosis"/>
              </a:rPr>
              <a:t>Certified Cities from Italy, Spain and Slovenia.</a:t>
            </a:r>
            <a:endParaRPr sz="2200">
              <a:solidFill>
                <a:srgbClr val="2F5A9A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68300" lvl="0" marL="457200" rtl="0" algn="l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Font typeface="Dosis"/>
              <a:buChar char="●"/>
            </a:pPr>
            <a:r>
              <a:rPr lang="fr-BE" sz="2200">
                <a:solidFill>
                  <a:srgbClr val="2F5A9A"/>
                </a:solidFill>
                <a:latin typeface="Dosis"/>
                <a:ea typeface="Dosis"/>
                <a:cs typeface="Dosis"/>
                <a:sym typeface="Dosis"/>
              </a:rPr>
              <a:t>First audit in Germany in 2 weeks.</a:t>
            </a:r>
            <a:endParaRPr sz="2200">
              <a:solidFill>
                <a:srgbClr val="2F5A9A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68300" lvl="0" marL="457200" rtl="0" algn="l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ts val="2200"/>
              <a:buFont typeface="Dosis"/>
              <a:buChar char="●"/>
            </a:pPr>
            <a:r>
              <a:rPr lang="fr-BE" sz="2200">
                <a:solidFill>
                  <a:srgbClr val="2F5A9A"/>
                </a:solidFill>
                <a:latin typeface="Dosis"/>
                <a:ea typeface="Dosis"/>
                <a:cs typeface="Dosis"/>
                <a:sym typeface="Dosis"/>
              </a:rPr>
              <a:t>Currently s</a:t>
            </a:r>
            <a:r>
              <a:rPr lang="fr-BE" sz="2200">
                <a:solidFill>
                  <a:srgbClr val="2F5A9A"/>
                </a:solidFill>
                <a:latin typeface="Dosis"/>
                <a:ea typeface="Dosis"/>
                <a:cs typeface="Dosis"/>
                <a:sym typeface="Dosis"/>
              </a:rPr>
              <a:t>earching for dates for 7 other cities.</a:t>
            </a:r>
            <a:endParaRPr sz="2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1488" y="1978050"/>
            <a:ext cx="9642277" cy="343062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3"/>
          <p:cNvSpPr txBox="1"/>
          <p:nvPr>
            <p:ph type="title"/>
          </p:nvPr>
        </p:nvSpPr>
        <p:spPr>
          <a:xfrm>
            <a:off x="1752176" y="820950"/>
            <a:ext cx="9231600" cy="786300"/>
          </a:xfrm>
          <a:prstGeom prst="rect">
            <a:avLst/>
          </a:prstGeom>
        </p:spPr>
        <p:txBody>
          <a:bodyPr anchorCtr="0" anchor="ctr" bIns="0" lIns="0" spcFirstLastPara="1" rIns="0" wrap="square" tIns="104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Becoming a Candidate City</a:t>
            </a:r>
            <a:endParaRPr/>
          </a:p>
        </p:txBody>
      </p:sp>
      <p:sp>
        <p:nvSpPr>
          <p:cNvPr id="282" name="Google Shape;282;p33"/>
          <p:cNvSpPr txBox="1"/>
          <p:nvPr>
            <p:ph idx="3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BE"/>
              <a:t>Zero Waste Cities - Greetings from Europe</a:t>
            </a:r>
            <a:endParaRPr/>
          </a:p>
        </p:txBody>
      </p:sp>
      <p:pic>
        <p:nvPicPr>
          <p:cNvPr id="283" name="Google Shape;28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56200" y="4598200"/>
            <a:ext cx="1851650" cy="1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4"/>
          <p:cNvSpPr txBox="1"/>
          <p:nvPr>
            <p:ph type="title"/>
          </p:nvPr>
        </p:nvSpPr>
        <p:spPr>
          <a:xfrm>
            <a:off x="1752176" y="820950"/>
            <a:ext cx="9231600" cy="620100"/>
          </a:xfrm>
          <a:prstGeom prst="rect">
            <a:avLst/>
          </a:prstGeom>
        </p:spPr>
        <p:txBody>
          <a:bodyPr anchorCtr="0" anchor="ctr" bIns="0" lIns="0" spcFirstLastPara="1" rIns="0" wrap="square" tIns="104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BE" sz="4400">
                <a:latin typeface="Dosis ExtraBold"/>
                <a:ea typeface="Dosis ExtraBold"/>
                <a:cs typeface="Dosis ExtraBold"/>
                <a:sym typeface="Dosis ExtraBold"/>
              </a:rPr>
              <a:t>Becoming certified</a:t>
            </a:r>
            <a:endParaRPr/>
          </a:p>
        </p:txBody>
      </p:sp>
      <p:sp>
        <p:nvSpPr>
          <p:cNvPr id="289" name="Google Shape;289;p34"/>
          <p:cNvSpPr txBox="1"/>
          <p:nvPr>
            <p:ph idx="3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BE"/>
              <a:t>Zero Waste Cities - Greetings from Europe</a:t>
            </a:r>
            <a:endParaRPr/>
          </a:p>
        </p:txBody>
      </p:sp>
      <p:pic>
        <p:nvPicPr>
          <p:cNvPr id="290" name="Google Shape;2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5595" y="1963319"/>
            <a:ext cx="5992406" cy="306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44450" y="4841225"/>
            <a:ext cx="1727024" cy="172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4"/>
          <p:cNvPicPr preferRelativeResize="0"/>
          <p:nvPr/>
        </p:nvPicPr>
        <p:blipFill rotWithShape="1">
          <a:blip r:embed="rId5">
            <a:alphaModFix/>
          </a:blip>
          <a:srcRect b="14571" l="39209" r="0" t="10589"/>
          <a:stretch/>
        </p:blipFill>
        <p:spPr>
          <a:xfrm>
            <a:off x="1995250" y="1963325"/>
            <a:ext cx="3377951" cy="311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5"/>
          <p:cNvSpPr txBox="1"/>
          <p:nvPr>
            <p:ph idx="1" type="body"/>
          </p:nvPr>
        </p:nvSpPr>
        <p:spPr>
          <a:xfrm rot="-5400000">
            <a:off x="-1665036" y="4340738"/>
            <a:ext cx="4202100" cy="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BE"/>
              <a:t>Zero Waste Cities - Greetings from Europe</a:t>
            </a:r>
            <a:endParaRPr b="1"/>
          </a:p>
        </p:txBody>
      </p:sp>
      <p:sp>
        <p:nvSpPr>
          <p:cNvPr id="298" name="Google Shape;298;p35"/>
          <p:cNvSpPr txBox="1"/>
          <p:nvPr>
            <p:ph idx="2" type="body"/>
          </p:nvPr>
        </p:nvSpPr>
        <p:spPr>
          <a:xfrm>
            <a:off x="6616806" y="1078420"/>
            <a:ext cx="43311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BE"/>
              <a:t>Building on success</a:t>
            </a:r>
            <a:endParaRPr/>
          </a:p>
        </p:txBody>
      </p:sp>
      <p:sp>
        <p:nvSpPr>
          <p:cNvPr id="299" name="Google Shape;299;p35"/>
          <p:cNvSpPr txBox="1"/>
          <p:nvPr>
            <p:ph idx="12" type="sldNum"/>
          </p:nvPr>
        </p:nvSpPr>
        <p:spPr>
          <a:xfrm>
            <a:off x="-127672" y="229934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300" name="Google Shape;3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2875" y="1788215"/>
            <a:ext cx="4890524" cy="32815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5"/>
          <p:cNvSpPr txBox="1"/>
          <p:nvPr>
            <p:ph idx="4" type="body"/>
          </p:nvPr>
        </p:nvSpPr>
        <p:spPr>
          <a:xfrm>
            <a:off x="6616806" y="2508695"/>
            <a:ext cx="4331100" cy="3197700"/>
          </a:xfrm>
          <a:prstGeom prst="rect">
            <a:avLst/>
          </a:prstGeom>
        </p:spPr>
        <p:txBody>
          <a:bodyPr anchorCtr="0" anchor="t" bIns="27700" lIns="55425" spcFirstLastPara="1" rIns="55425" wrap="square" tIns="27700">
            <a:normAutofit fontScale="92500"/>
          </a:bodyPr>
          <a:lstStyle/>
          <a:p>
            <a:pPr indent="-375443" lvl="0" marL="45720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2F5A9A"/>
              </a:buClr>
              <a:buSzPct val="100000"/>
              <a:buFont typeface="Dosis Medium"/>
              <a:buChar char="●"/>
            </a:pPr>
            <a:r>
              <a:rPr lang="fr-BE" sz="2500">
                <a:solidFill>
                  <a:srgbClr val="2F5A9A"/>
                </a:solidFill>
                <a:latin typeface="Dosis Medium"/>
                <a:ea typeface="Dosis Medium"/>
                <a:cs typeface="Dosis Medium"/>
                <a:sym typeface="Dosis Medium"/>
              </a:rPr>
              <a:t>Average separate collection rate of 67% (ranging from 7% to 93%</a:t>
            </a:r>
            <a:endParaRPr sz="2500">
              <a:solidFill>
                <a:srgbClr val="2F5A9A"/>
              </a:solidFill>
              <a:latin typeface="Dosis Medium"/>
              <a:ea typeface="Dosis Medium"/>
              <a:cs typeface="Dosis Medium"/>
              <a:sym typeface="Dosis Medium"/>
            </a:endParaRPr>
          </a:p>
          <a:p>
            <a:pPr indent="-37544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5A9A"/>
              </a:buClr>
              <a:buSzPct val="100000"/>
              <a:buFont typeface="Dosis Medium"/>
              <a:buChar char="●"/>
            </a:pPr>
            <a:r>
              <a:rPr lang="fr-BE" sz="2500">
                <a:solidFill>
                  <a:srgbClr val="2F5A9A"/>
                </a:solidFill>
                <a:latin typeface="Dosis Medium"/>
                <a:ea typeface="Dosis Medium"/>
                <a:cs typeface="Dosis Medium"/>
                <a:sym typeface="Dosis Medium"/>
              </a:rPr>
              <a:t>Average total MSW generation of 342kgs per capita - 160kgs less than the EU average in 2020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ZWE Colour Them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4A3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4A39A"/>
      </a:hlink>
      <a:folHlink>
        <a:srgbClr val="2D5A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hème Office">
  <a:themeElements>
    <a:clrScheme name="MiZA">
      <a:dk1>
        <a:srgbClr val="230747"/>
      </a:dk1>
      <a:lt1>
        <a:srgbClr val="FFFFFF"/>
      </a:lt1>
      <a:dk2>
        <a:srgbClr val="230747"/>
      </a:dk2>
      <a:lt2>
        <a:srgbClr val="FFFFFF"/>
      </a:lt2>
      <a:accent1>
        <a:srgbClr val="4652A4"/>
      </a:accent1>
      <a:accent2>
        <a:srgbClr val="FF287A"/>
      </a:accent2>
      <a:accent3>
        <a:srgbClr val="C2D12D"/>
      </a:accent3>
      <a:accent4>
        <a:srgbClr val="004211"/>
      </a:accent4>
      <a:accent5>
        <a:srgbClr val="FFFFFF"/>
      </a:accent5>
      <a:accent6>
        <a:srgbClr val="FFFFFF"/>
      </a:accent6>
      <a:hlink>
        <a:srgbClr val="4652A4"/>
      </a:hlink>
      <a:folHlink>
        <a:srgbClr val="C2D1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